
<file path=[Content_Types].xml><?xml version="1.0" encoding="utf-8"?>
<Types xmlns="http://schemas.openxmlformats.org/package/2006/content-types">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17.xml" ContentType="application/vnd.openxmlformats-officedocument.themeOverride+xml"/>
  <Override PartName="/ppt/charts/chart22.xml" ContentType="application/vnd.openxmlformats-officedocument.drawingml.chart+xml"/>
  <Override PartName="/ppt/theme/themeOverride18.xml" ContentType="application/vnd.openxmlformats-officedocument.themeOverride+xml"/>
  <Override PartName="/ppt/charts/chart23.xml" ContentType="application/vnd.openxmlformats-officedocument.drawingml.chart+xml"/>
  <Override PartName="/ppt/theme/themeOverride19.xml" ContentType="application/vnd.openxmlformats-officedocument.themeOverride+xml"/>
  <Override PartName="/ppt/notesSlides/notesSlide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5.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7.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notesSlides/notesSlide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10.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11.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autoCompressPictures="0">
  <p:sldMasterIdLst>
    <p:sldMasterId id="2147483648" r:id="rId1"/>
    <p:sldMasterId id="2147483656" r:id="rId2"/>
    <p:sldMasterId id="2147483669" r:id="rId3"/>
    <p:sldMasterId id="2147483686" r:id="rId4"/>
  </p:sldMasterIdLst>
  <p:notesMasterIdLst>
    <p:notesMasterId r:id="rId31"/>
  </p:notesMasterIdLst>
  <p:handoutMasterIdLst>
    <p:handoutMasterId r:id="rId32"/>
  </p:handoutMasterIdLst>
  <p:sldIdLst>
    <p:sldId id="1877" r:id="rId5"/>
    <p:sldId id="1878" r:id="rId6"/>
    <p:sldId id="1952" r:id="rId7"/>
    <p:sldId id="819" r:id="rId8"/>
    <p:sldId id="1939" r:id="rId9"/>
    <p:sldId id="1940" r:id="rId10"/>
    <p:sldId id="1942" r:id="rId11"/>
    <p:sldId id="1951" r:id="rId12"/>
    <p:sldId id="1929" r:id="rId13"/>
    <p:sldId id="1944" r:id="rId14"/>
    <p:sldId id="1943" r:id="rId15"/>
    <p:sldId id="1945" r:id="rId16"/>
    <p:sldId id="1950" r:id="rId17"/>
    <p:sldId id="1930" r:id="rId18"/>
    <p:sldId id="1932" r:id="rId19"/>
    <p:sldId id="1933" r:id="rId20"/>
    <p:sldId id="1934" r:id="rId21"/>
    <p:sldId id="769" r:id="rId22"/>
    <p:sldId id="1947" r:id="rId23"/>
    <p:sldId id="1954" r:id="rId24"/>
    <p:sldId id="1955" r:id="rId25"/>
    <p:sldId id="1956" r:id="rId26"/>
    <p:sldId id="1957" r:id="rId27"/>
    <p:sldId id="1958" r:id="rId28"/>
    <p:sldId id="1959" r:id="rId29"/>
    <p:sldId id="318" r:id="rId30"/>
  </p:sldIdLst>
  <p:sldSz cx="9144000" cy="5143500" type="screen16x9"/>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579" userDrawn="1">
          <p15:clr>
            <a:srgbClr val="A4A3A4"/>
          </p15:clr>
        </p15:guide>
        <p15:guide id="2" pos="2903" userDrawn="1">
          <p15:clr>
            <a:srgbClr val="A4A3A4"/>
          </p15:clr>
        </p15:guide>
        <p15:guide id="3" orient="horz" pos="2618" userDrawn="1">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hq/NMb+7/dYdDTAAjLhyvGs4wd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D53A1"/>
    <a:srgbClr val="48AE64"/>
    <a:srgbClr val="F8CD51"/>
    <a:srgbClr val="2DCCCD"/>
    <a:srgbClr val="004481"/>
    <a:srgbClr val="5BBEFF"/>
    <a:srgbClr val="D9D9D9"/>
    <a:srgbClr val="F7893B"/>
    <a:srgbClr val="CA9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99" autoAdjust="0"/>
    <p:restoredTop sz="95701"/>
  </p:normalViewPr>
  <p:slideViewPr>
    <p:cSldViewPr snapToGrid="0">
      <p:cViewPr varScale="1">
        <p:scale>
          <a:sx n="175" d="100"/>
          <a:sy n="175" d="100"/>
        </p:scale>
        <p:origin x="544" y="168"/>
      </p:cViewPr>
      <p:guideLst>
        <p:guide pos="5579"/>
        <p:guide pos="2903"/>
        <p:guide orient="horz" pos="2618"/>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5" d="100"/>
          <a:sy n="95" d="100"/>
        </p:scale>
        <p:origin x="396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89"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87"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90"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86"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xlsm"/><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8.xlsm"/><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9.xlsm"/><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10.xlsm"/><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12.xlsm"/><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14.xlsm"/><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Hoja_de_c_lculo_de_Microsoft_Excel15.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16.xlsm"/><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Hoja_de_c_lculo_de_Microsoft_Excel17.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1.xlsm"/><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21.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19.xlsm"/><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20.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21.xlsm"/><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47.xml.rels><?xml version="1.0" encoding="UTF-8" standalone="yes"?>
<Relationships xmlns="http://schemas.openxmlformats.org/package/2006/relationships"><Relationship Id="rId1" Type="http://schemas.openxmlformats.org/officeDocument/2006/relationships/package" Target="../embeddings/Hoja_de_c_lculo_de_Microsoft_Excel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habilitada_para_macros_de_Microsoft_Excel7.xlsm"/><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2077561921985949"/>
          <c:y val="9.7386273554761623E-4"/>
          <c:w val="0.27176684846104893"/>
          <c:h val="0.94084758305103089"/>
        </c:manualLayout>
      </c:layout>
      <c:barChart>
        <c:barDir val="bar"/>
        <c:grouping val="clustered"/>
        <c:varyColors val="0"/>
        <c:dLbls>
          <c:showLegendKey val="0"/>
          <c:showVal val="1"/>
          <c:showCatName val="0"/>
          <c:showSerName val="0"/>
          <c:showPercent val="0"/>
          <c:showBubbleSize val="0"/>
        </c:dLbls>
        <c:gapWidth val="66"/>
        <c:axId val="412230304"/>
        <c:axId val="412231088"/>
      </c:barChart>
      <c:catAx>
        <c:axId val="412230304"/>
        <c:scaling>
          <c:orientation val="minMax"/>
        </c:scaling>
        <c:delete val="1"/>
        <c:axPos val="l"/>
        <c:numFmt formatCode="General" sourceLinked="1"/>
        <c:majorTickMark val="out"/>
        <c:minorTickMark val="none"/>
        <c:tickLblPos val="nextTo"/>
        <c:crossAx val="412231088"/>
        <c:crosses val="autoZero"/>
        <c:auto val="1"/>
        <c:lblAlgn val="ctr"/>
        <c:lblOffset val="100"/>
        <c:noMultiLvlLbl val="0"/>
      </c:catAx>
      <c:valAx>
        <c:axId val="412231088"/>
        <c:scaling>
          <c:orientation val="minMax"/>
          <c:max val="1"/>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Calibri" panose="020F0502020204030204" pitchFamily="34" charset="0"/>
                <a:ea typeface="Century Gothic"/>
                <a:cs typeface="Calibri" panose="020F0502020204030204" pitchFamily="34" charset="0"/>
              </a:defRPr>
            </a:pPr>
            <a:endParaRPr lang="es-ES"/>
          </a:p>
        </c:txPr>
        <c:crossAx val="412230304"/>
        <c:crosses val="autoZero"/>
        <c:crossBetween val="between"/>
        <c:majorUnit val="0.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3.0033581568727239E-2"/>
          <c:w val="0.50962040435360378"/>
          <c:h val="0.69668059058908804"/>
        </c:manualLayout>
      </c:layout>
      <c:barChart>
        <c:barDir val="bar"/>
        <c:grouping val="clustered"/>
        <c:varyColors val="0"/>
        <c:ser>
          <c:idx val="4"/>
          <c:order val="0"/>
          <c:spPr>
            <a:solidFill>
              <a:srgbClr val="F8CD51"/>
            </a:solidFill>
            <a:ln w="9525">
              <a:noFill/>
              <a:prstDash val="solid"/>
            </a:ln>
          </c:spPr>
          <c:invertIfNegative val="0"/>
          <c:dPt>
            <c:idx val="0"/>
            <c:invertIfNegative val="0"/>
            <c:bubble3D val="0"/>
            <c:extLst>
              <c:ext xmlns:c16="http://schemas.microsoft.com/office/drawing/2014/chart" uri="{C3380CC4-5D6E-409C-BE32-E72D297353CC}">
                <c16:uniqueId val="{00000000-316E-9041-8154-38020C55E2FB}"/>
              </c:ext>
            </c:extLst>
          </c:dPt>
          <c:dPt>
            <c:idx val="1"/>
            <c:invertIfNegative val="0"/>
            <c:bubble3D val="0"/>
            <c:extLst>
              <c:ext xmlns:c16="http://schemas.microsoft.com/office/drawing/2014/chart" uri="{C3380CC4-5D6E-409C-BE32-E72D297353CC}">
                <c16:uniqueId val="{00000001-316E-9041-8154-38020C55E2FB}"/>
              </c:ext>
            </c:extLst>
          </c:dPt>
          <c:dPt>
            <c:idx val="2"/>
            <c:invertIfNegative val="0"/>
            <c:bubble3D val="0"/>
            <c:extLst>
              <c:ext xmlns:c16="http://schemas.microsoft.com/office/drawing/2014/chart" uri="{C3380CC4-5D6E-409C-BE32-E72D297353CC}">
                <c16:uniqueId val="{00000002-316E-9041-8154-38020C55E2FB}"/>
              </c:ext>
            </c:extLst>
          </c:dPt>
          <c:dPt>
            <c:idx val="3"/>
            <c:invertIfNegative val="0"/>
            <c:bubble3D val="0"/>
            <c:extLst>
              <c:ext xmlns:c16="http://schemas.microsoft.com/office/drawing/2014/chart" uri="{C3380CC4-5D6E-409C-BE32-E72D297353CC}">
                <c16:uniqueId val="{00000003-316E-9041-8154-38020C55E2FB}"/>
              </c:ext>
            </c:extLst>
          </c:dPt>
          <c:dPt>
            <c:idx val="4"/>
            <c:invertIfNegative val="0"/>
            <c:bubble3D val="0"/>
            <c:extLst>
              <c:ext xmlns:c16="http://schemas.microsoft.com/office/drawing/2014/chart" uri="{C3380CC4-5D6E-409C-BE32-E72D297353CC}">
                <c16:uniqueId val="{00000004-316E-9041-8154-38020C55E2FB}"/>
              </c:ext>
            </c:extLst>
          </c:dPt>
          <c:dPt>
            <c:idx val="5"/>
            <c:invertIfNegative val="0"/>
            <c:bubble3D val="0"/>
            <c:extLst>
              <c:ext xmlns:c16="http://schemas.microsoft.com/office/drawing/2014/chart" uri="{C3380CC4-5D6E-409C-BE32-E72D297353CC}">
                <c16:uniqueId val="{00000005-316E-9041-8154-38020C55E2FB}"/>
              </c:ext>
            </c:extLst>
          </c:dPt>
          <c:dPt>
            <c:idx val="6"/>
            <c:invertIfNegative val="0"/>
            <c:bubble3D val="0"/>
            <c:extLst>
              <c:ext xmlns:c16="http://schemas.microsoft.com/office/drawing/2014/chart" uri="{C3380CC4-5D6E-409C-BE32-E72D297353CC}">
                <c16:uniqueId val="{00000006-316E-9041-8154-38020C55E2FB}"/>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Sienten placer de manera similar a los seres humanos</c:v>
                </c:pt>
                <c:pt idx="1">
                  <c:v>Tienen emociones parecidas a las de los seres humanos</c:v>
                </c:pt>
                <c:pt idx="2">
                  <c:v>Sienten miedo de manera similar a los seres humanos</c:v>
                </c:pt>
                <c:pt idx="3">
                  <c:v>Sienten dolor físico de manera similar a los seres humanos</c:v>
                </c:pt>
              </c:strCache>
            </c:strRef>
          </c:cat>
          <c:val>
            <c:numRef>
              <c:f>Sheet1!$B$3:$B$6</c:f>
              <c:numCache>
                <c:formatCode>General</c:formatCode>
                <c:ptCount val="4"/>
                <c:pt idx="0">
                  <c:v>6.7</c:v>
                </c:pt>
                <c:pt idx="1">
                  <c:v>7</c:v>
                </c:pt>
                <c:pt idx="2">
                  <c:v>7.7</c:v>
                </c:pt>
                <c:pt idx="3">
                  <c:v>8.4</c:v>
                </c:pt>
              </c:numCache>
            </c:numRef>
          </c:val>
          <c:extLst>
            <c:ext xmlns:c16="http://schemas.microsoft.com/office/drawing/2014/chart" uri="{C3380CC4-5D6E-409C-BE32-E72D297353CC}">
              <c16:uniqueId val="{00000007-316E-9041-8154-38020C55E2FB}"/>
            </c:ext>
          </c:extLst>
        </c:ser>
        <c:dLbls>
          <c:showLegendKey val="0"/>
          <c:showVal val="1"/>
          <c:showCatName val="0"/>
          <c:showSerName val="0"/>
          <c:showPercent val="0"/>
          <c:showBubbleSize val="0"/>
        </c:dLbls>
        <c:gapWidth val="80"/>
        <c:axId val="410601024"/>
        <c:axId val="410600240"/>
      </c:barChart>
      <c:catAx>
        <c:axId val="410601024"/>
        <c:scaling>
          <c:orientation val="minMax"/>
        </c:scaling>
        <c:delete val="0"/>
        <c:axPos val="l"/>
        <c:numFmt formatCode="General" sourceLinked="1"/>
        <c:majorTickMark val="out"/>
        <c:minorTickMark val="none"/>
        <c:tickLblPos val="nextTo"/>
        <c:txPr>
          <a:bodyPr/>
          <a:lstStyle/>
          <a:p>
            <a:pPr>
              <a:defRPr sz="900" b="1">
                <a:solidFill>
                  <a:srgbClr val="666666"/>
                </a:solidFill>
                <a:latin typeface="BentonSansBBVA Book" pitchFamily="2" charset="77"/>
                <a:cs typeface="Calibri" panose="020F0502020204030204" pitchFamily="34" charset="0"/>
              </a:defRPr>
            </a:pPr>
            <a:endParaRPr lang="es-ES"/>
          </a:p>
        </c:txPr>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3.0033581568727239E-2"/>
          <c:w val="0.50962040435360378"/>
          <c:h val="0.69668059058908804"/>
        </c:manualLayout>
      </c:layout>
      <c:barChart>
        <c:barDir val="bar"/>
        <c:grouping val="clustered"/>
        <c:varyColors val="0"/>
        <c:ser>
          <c:idx val="4"/>
          <c:order val="0"/>
          <c:spPr>
            <a:solidFill>
              <a:srgbClr val="48AE64"/>
            </a:solidFill>
            <a:ln w="9525">
              <a:noFill/>
              <a:prstDash val="solid"/>
            </a:ln>
          </c:spPr>
          <c:invertIfNegative val="0"/>
          <c:dPt>
            <c:idx val="0"/>
            <c:invertIfNegative val="0"/>
            <c:bubble3D val="0"/>
            <c:extLst>
              <c:ext xmlns:c16="http://schemas.microsoft.com/office/drawing/2014/chart" uri="{C3380CC4-5D6E-409C-BE32-E72D297353CC}">
                <c16:uniqueId val="{00000000-A6FB-A54A-BC21-87F0D04176A8}"/>
              </c:ext>
            </c:extLst>
          </c:dPt>
          <c:dPt>
            <c:idx val="1"/>
            <c:invertIfNegative val="0"/>
            <c:bubble3D val="0"/>
            <c:extLst>
              <c:ext xmlns:c16="http://schemas.microsoft.com/office/drawing/2014/chart" uri="{C3380CC4-5D6E-409C-BE32-E72D297353CC}">
                <c16:uniqueId val="{00000001-A6FB-A54A-BC21-87F0D04176A8}"/>
              </c:ext>
            </c:extLst>
          </c:dPt>
          <c:dPt>
            <c:idx val="2"/>
            <c:invertIfNegative val="0"/>
            <c:bubble3D val="0"/>
            <c:extLst>
              <c:ext xmlns:c16="http://schemas.microsoft.com/office/drawing/2014/chart" uri="{C3380CC4-5D6E-409C-BE32-E72D297353CC}">
                <c16:uniqueId val="{00000002-A6FB-A54A-BC21-87F0D04176A8}"/>
              </c:ext>
            </c:extLst>
          </c:dPt>
          <c:dPt>
            <c:idx val="3"/>
            <c:invertIfNegative val="0"/>
            <c:bubble3D val="0"/>
            <c:extLst>
              <c:ext xmlns:c16="http://schemas.microsoft.com/office/drawing/2014/chart" uri="{C3380CC4-5D6E-409C-BE32-E72D297353CC}">
                <c16:uniqueId val="{00000003-A6FB-A54A-BC21-87F0D04176A8}"/>
              </c:ext>
            </c:extLst>
          </c:dPt>
          <c:dPt>
            <c:idx val="4"/>
            <c:invertIfNegative val="0"/>
            <c:bubble3D val="0"/>
            <c:extLst>
              <c:ext xmlns:c16="http://schemas.microsoft.com/office/drawing/2014/chart" uri="{C3380CC4-5D6E-409C-BE32-E72D297353CC}">
                <c16:uniqueId val="{00000004-A6FB-A54A-BC21-87F0D04176A8}"/>
              </c:ext>
            </c:extLst>
          </c:dPt>
          <c:dPt>
            <c:idx val="5"/>
            <c:invertIfNegative val="0"/>
            <c:bubble3D val="0"/>
            <c:extLst>
              <c:ext xmlns:c16="http://schemas.microsoft.com/office/drawing/2014/chart" uri="{C3380CC4-5D6E-409C-BE32-E72D297353CC}">
                <c16:uniqueId val="{00000005-A6FB-A54A-BC21-87F0D04176A8}"/>
              </c:ext>
            </c:extLst>
          </c:dPt>
          <c:dPt>
            <c:idx val="6"/>
            <c:invertIfNegative val="0"/>
            <c:bubble3D val="0"/>
            <c:extLst>
              <c:ext xmlns:c16="http://schemas.microsoft.com/office/drawing/2014/chart" uri="{C3380CC4-5D6E-409C-BE32-E72D297353CC}">
                <c16:uniqueId val="{00000006-A6FB-A54A-BC21-87F0D04176A8}"/>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1">
                  <c:v>Establecen relaciones de dominio y sumisión de manera similar a como lo hacen los seres humanos</c:v>
                </c:pt>
                <c:pt idx="2">
                  <c:v>Tienen vínculos familiares similares a los de los seres humanos</c:v>
                </c:pt>
              </c:strCache>
            </c:strRef>
          </c:cat>
          <c:val>
            <c:numRef>
              <c:f>Sheet1!$B$3:$B$5</c:f>
              <c:numCache>
                <c:formatCode>General</c:formatCode>
                <c:ptCount val="3"/>
                <c:pt idx="1">
                  <c:v>6.3</c:v>
                </c:pt>
                <c:pt idx="2">
                  <c:v>7.2</c:v>
                </c:pt>
              </c:numCache>
            </c:numRef>
          </c:val>
          <c:extLst>
            <c:ext xmlns:c16="http://schemas.microsoft.com/office/drawing/2014/chart" uri="{C3380CC4-5D6E-409C-BE32-E72D297353CC}">
              <c16:uniqueId val="{00000007-A6FB-A54A-BC21-87F0D04176A8}"/>
            </c:ext>
          </c:extLst>
        </c:ser>
        <c:dLbls>
          <c:showLegendKey val="0"/>
          <c:showVal val="1"/>
          <c:showCatName val="0"/>
          <c:showSerName val="0"/>
          <c:showPercent val="0"/>
          <c:showBubbleSize val="0"/>
        </c:dLbls>
        <c:gapWidth val="80"/>
        <c:axId val="410601024"/>
        <c:axId val="410600240"/>
      </c:barChart>
      <c:catAx>
        <c:axId val="410601024"/>
        <c:scaling>
          <c:orientation val="minMax"/>
        </c:scaling>
        <c:delete val="0"/>
        <c:axPos val="l"/>
        <c:numFmt formatCode="General" sourceLinked="1"/>
        <c:majorTickMark val="out"/>
        <c:minorTickMark val="none"/>
        <c:tickLblPos val="nextTo"/>
        <c:txPr>
          <a:bodyPr/>
          <a:lstStyle/>
          <a:p>
            <a:pPr>
              <a:defRPr sz="900" b="1">
                <a:solidFill>
                  <a:srgbClr val="666666"/>
                </a:solidFill>
                <a:latin typeface="BentonSansBBVA Book" pitchFamily="2" charset="77"/>
                <a:cs typeface="Calibri" panose="020F0502020204030204" pitchFamily="34" charset="0"/>
              </a:defRPr>
            </a:pPr>
            <a:endParaRPr lang="es-ES"/>
          </a:p>
        </c:txPr>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3.0033581568727239E-2"/>
          <c:w val="0.50962040435360378"/>
          <c:h val="0.69668059058908804"/>
        </c:manualLayout>
      </c:layout>
      <c:barChart>
        <c:barDir val="bar"/>
        <c:grouping val="clustered"/>
        <c:varyColors val="0"/>
        <c:ser>
          <c:idx val="4"/>
          <c:order val="0"/>
          <c:spPr>
            <a:solidFill>
              <a:srgbClr val="2DCCCD"/>
            </a:solidFill>
            <a:ln w="9525">
              <a:noFill/>
              <a:prstDash val="solid"/>
            </a:ln>
          </c:spPr>
          <c:invertIfNegative val="0"/>
          <c:dPt>
            <c:idx val="0"/>
            <c:invertIfNegative val="0"/>
            <c:bubble3D val="0"/>
            <c:extLst>
              <c:ext xmlns:c16="http://schemas.microsoft.com/office/drawing/2014/chart" uri="{C3380CC4-5D6E-409C-BE32-E72D297353CC}">
                <c16:uniqueId val="{00000000-992B-DD4D-8390-9A0075664F27}"/>
              </c:ext>
            </c:extLst>
          </c:dPt>
          <c:dPt>
            <c:idx val="1"/>
            <c:invertIfNegative val="0"/>
            <c:bubble3D val="0"/>
            <c:extLst>
              <c:ext xmlns:c16="http://schemas.microsoft.com/office/drawing/2014/chart" uri="{C3380CC4-5D6E-409C-BE32-E72D297353CC}">
                <c16:uniqueId val="{00000001-992B-DD4D-8390-9A0075664F27}"/>
              </c:ext>
            </c:extLst>
          </c:dPt>
          <c:dPt>
            <c:idx val="2"/>
            <c:invertIfNegative val="0"/>
            <c:bubble3D val="0"/>
            <c:extLst>
              <c:ext xmlns:c16="http://schemas.microsoft.com/office/drawing/2014/chart" uri="{C3380CC4-5D6E-409C-BE32-E72D297353CC}">
                <c16:uniqueId val="{00000002-992B-DD4D-8390-9A0075664F27}"/>
              </c:ext>
            </c:extLst>
          </c:dPt>
          <c:dPt>
            <c:idx val="3"/>
            <c:invertIfNegative val="0"/>
            <c:bubble3D val="0"/>
            <c:extLst>
              <c:ext xmlns:c16="http://schemas.microsoft.com/office/drawing/2014/chart" uri="{C3380CC4-5D6E-409C-BE32-E72D297353CC}">
                <c16:uniqueId val="{00000003-992B-DD4D-8390-9A0075664F27}"/>
              </c:ext>
            </c:extLst>
          </c:dPt>
          <c:dPt>
            <c:idx val="4"/>
            <c:invertIfNegative val="0"/>
            <c:bubble3D val="0"/>
            <c:extLst>
              <c:ext xmlns:c16="http://schemas.microsoft.com/office/drawing/2014/chart" uri="{C3380CC4-5D6E-409C-BE32-E72D297353CC}">
                <c16:uniqueId val="{00000004-992B-DD4D-8390-9A0075664F27}"/>
              </c:ext>
            </c:extLst>
          </c:dPt>
          <c:dPt>
            <c:idx val="5"/>
            <c:invertIfNegative val="0"/>
            <c:bubble3D val="0"/>
            <c:extLst>
              <c:ext xmlns:c16="http://schemas.microsoft.com/office/drawing/2014/chart" uri="{C3380CC4-5D6E-409C-BE32-E72D297353CC}">
                <c16:uniqueId val="{00000005-992B-DD4D-8390-9A0075664F27}"/>
              </c:ext>
            </c:extLst>
          </c:dPt>
          <c:dPt>
            <c:idx val="6"/>
            <c:invertIfNegative val="0"/>
            <c:bubble3D val="0"/>
            <c:extLst>
              <c:ext xmlns:c16="http://schemas.microsoft.com/office/drawing/2014/chart" uri="{C3380CC4-5D6E-409C-BE32-E72D297353CC}">
                <c16:uniqueId val="{00000006-992B-DD4D-8390-9A0075664F27}"/>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Sheet1!$B$3:$B$7</c:f>
              <c:numCache>
                <c:formatCode>0.0</c:formatCode>
                <c:ptCount val="5"/>
                <c:pt idx="0">
                  <c:v>4.5999999999999996</c:v>
                </c:pt>
                <c:pt idx="1">
                  <c:v>4.7</c:v>
                </c:pt>
                <c:pt idx="2">
                  <c:v>5.2</c:v>
                </c:pt>
                <c:pt idx="3">
                  <c:v>5.5</c:v>
                </c:pt>
                <c:pt idx="4">
                  <c:v>6.6</c:v>
                </c:pt>
              </c:numCache>
            </c:numRef>
          </c:val>
          <c:extLst>
            <c:ext xmlns:c16="http://schemas.microsoft.com/office/drawing/2014/chart" uri="{C3380CC4-5D6E-409C-BE32-E72D297353CC}">
              <c16:uniqueId val="{00000007-992B-DD4D-8390-9A0075664F27}"/>
            </c:ext>
          </c:extLst>
        </c:ser>
        <c:dLbls>
          <c:showLegendKey val="0"/>
          <c:showVal val="1"/>
          <c:showCatName val="0"/>
          <c:showSerName val="0"/>
          <c:showPercent val="0"/>
          <c:showBubbleSize val="0"/>
        </c:dLbls>
        <c:gapWidth val="60"/>
        <c:axId val="410601024"/>
        <c:axId val="410600240"/>
      </c:barChart>
      <c:catAx>
        <c:axId val="410601024"/>
        <c:scaling>
          <c:orientation val="minMax"/>
        </c:scaling>
        <c:delete val="1"/>
        <c:axPos val="l"/>
        <c:numFmt formatCode="General" sourceLinked="1"/>
        <c:majorTickMark val="out"/>
        <c:minorTickMark val="none"/>
        <c:tickLblPos val="nextTo"/>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74633373640984679"/>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Hoja1!$B$2:$F$2</c:f>
              <c:numCache>
                <c:formatCode>0%</c:formatCode>
                <c:ptCount val="5"/>
                <c:pt idx="0">
                  <c:v>0.26663799999999999</c:v>
                </c:pt>
                <c:pt idx="1">
                  <c:v>0.26111400000000001</c:v>
                </c:pt>
                <c:pt idx="2">
                  <c:v>0.20766999999999999</c:v>
                </c:pt>
                <c:pt idx="3">
                  <c:v>0.22378799999999999</c:v>
                </c:pt>
                <c:pt idx="4">
                  <c:v>7.8553999999999999E-2</c:v>
                </c:pt>
              </c:numCache>
            </c:numRef>
          </c:val>
          <c:extLst>
            <c:ext xmlns:c16="http://schemas.microsoft.com/office/drawing/2014/chart" uri="{C3380CC4-5D6E-409C-BE32-E72D297353CC}">
              <c16:uniqueId val="{00000000-C169-D344-AAD2-2FF4AFB9A8F5}"/>
            </c:ext>
          </c:extLst>
        </c:ser>
        <c:ser>
          <c:idx val="2"/>
          <c:order val="1"/>
          <c:tx>
            <c:strRef>
              <c:f>Hoja1!$A$3</c:f>
              <c:strCache>
                <c:ptCount val="1"/>
                <c:pt idx="0">
                  <c:v>3 a 4</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Hoja1!$B$3:$F$3</c:f>
              <c:numCache>
                <c:formatCode>0%</c:formatCode>
                <c:ptCount val="5"/>
                <c:pt idx="0">
                  <c:v>0.16218800000000003</c:v>
                </c:pt>
                <c:pt idx="1">
                  <c:v>0.162302</c:v>
                </c:pt>
                <c:pt idx="2">
                  <c:v>0.15931599999999999</c:v>
                </c:pt>
                <c:pt idx="3">
                  <c:v>9.3765000000000001E-2</c:v>
                </c:pt>
                <c:pt idx="4">
                  <c:v>0.101116</c:v>
                </c:pt>
              </c:numCache>
            </c:numRef>
          </c:val>
          <c:extLst>
            <c:ext xmlns:c16="http://schemas.microsoft.com/office/drawing/2014/chart" uri="{C3380CC4-5D6E-409C-BE32-E72D297353CC}">
              <c16:uniqueId val="{00000001-C169-D344-AAD2-2FF4AFB9A8F5}"/>
            </c:ext>
          </c:extLst>
        </c:ser>
        <c:ser>
          <c:idx val="1"/>
          <c:order val="2"/>
          <c:tx>
            <c:strRef>
              <c:f>Hoja1!$A$4</c:f>
              <c:strCache>
                <c:ptCount val="1"/>
                <c:pt idx="0">
                  <c:v>5</c:v>
                </c:pt>
              </c:strCache>
            </c:strRef>
          </c:tx>
          <c:spPr>
            <a:solidFill>
              <a:srgbClr val="48AE6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Hoja1!$B$4:$F$4</c:f>
              <c:numCache>
                <c:formatCode>0%</c:formatCode>
                <c:ptCount val="5"/>
                <c:pt idx="0">
                  <c:v>0.18632499999999999</c:v>
                </c:pt>
                <c:pt idx="1">
                  <c:v>0.17231000000000002</c:v>
                </c:pt>
                <c:pt idx="2">
                  <c:v>0.17004999999999998</c:v>
                </c:pt>
                <c:pt idx="3">
                  <c:v>0.15007500000000001</c:v>
                </c:pt>
                <c:pt idx="4">
                  <c:v>0.175288</c:v>
                </c:pt>
              </c:numCache>
            </c:numRef>
          </c:val>
          <c:extLst>
            <c:ext xmlns:c16="http://schemas.microsoft.com/office/drawing/2014/chart" uri="{C3380CC4-5D6E-409C-BE32-E72D297353CC}">
              <c16:uniqueId val="{00000002-C169-D344-AAD2-2FF4AFB9A8F5}"/>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Hoja1!$B$5:$F$5</c:f>
              <c:numCache>
                <c:formatCode>0%</c:formatCode>
                <c:ptCount val="5"/>
                <c:pt idx="0">
                  <c:v>0.19314900000000002</c:v>
                </c:pt>
                <c:pt idx="1">
                  <c:v>0.19083600000000001</c:v>
                </c:pt>
                <c:pt idx="2">
                  <c:v>0.19739200000000001</c:v>
                </c:pt>
                <c:pt idx="3">
                  <c:v>0.18765100000000001</c:v>
                </c:pt>
                <c:pt idx="4">
                  <c:v>0.22458400000000001</c:v>
                </c:pt>
              </c:numCache>
            </c:numRef>
          </c:val>
          <c:extLst>
            <c:ext xmlns:c16="http://schemas.microsoft.com/office/drawing/2014/chart" uri="{C3380CC4-5D6E-409C-BE32-E72D297353CC}">
              <c16:uniqueId val="{00000003-C169-D344-AAD2-2FF4AFB9A8F5}"/>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4-C169-D344-AAD2-2FF4AFB9A8F5}"/>
              </c:ext>
            </c:extLst>
          </c:dPt>
          <c:dPt>
            <c:idx val="1"/>
            <c:invertIfNegative val="0"/>
            <c:bubble3D val="0"/>
            <c:extLst>
              <c:ext xmlns:c16="http://schemas.microsoft.com/office/drawing/2014/chart" uri="{C3380CC4-5D6E-409C-BE32-E72D297353CC}">
                <c16:uniqueId val="{00000005-C169-D344-AAD2-2FF4AFB9A8F5}"/>
              </c:ext>
            </c:extLst>
          </c:dPt>
          <c:dPt>
            <c:idx val="2"/>
            <c:invertIfNegative val="0"/>
            <c:bubble3D val="0"/>
            <c:extLst>
              <c:ext xmlns:c16="http://schemas.microsoft.com/office/drawing/2014/chart" uri="{C3380CC4-5D6E-409C-BE32-E72D297353CC}">
                <c16:uniqueId val="{00000006-C169-D344-AAD2-2FF4AFB9A8F5}"/>
              </c:ext>
            </c:extLst>
          </c:dPt>
          <c:dPt>
            <c:idx val="3"/>
            <c:invertIfNegative val="0"/>
            <c:bubble3D val="0"/>
            <c:extLst>
              <c:ext xmlns:c16="http://schemas.microsoft.com/office/drawing/2014/chart" uri="{C3380CC4-5D6E-409C-BE32-E72D297353CC}">
                <c16:uniqueId val="{00000007-C169-D344-AAD2-2FF4AFB9A8F5}"/>
              </c:ext>
            </c:extLst>
          </c:dPt>
          <c:dPt>
            <c:idx val="4"/>
            <c:invertIfNegative val="0"/>
            <c:bubble3D val="0"/>
            <c:extLst>
              <c:ext xmlns:c16="http://schemas.microsoft.com/office/drawing/2014/chart" uri="{C3380CC4-5D6E-409C-BE32-E72D297353CC}">
                <c16:uniqueId val="{00000008-C169-D344-AAD2-2FF4AFB9A8F5}"/>
              </c:ext>
            </c:extLst>
          </c:dPt>
          <c:dPt>
            <c:idx val="6"/>
            <c:invertIfNegative val="0"/>
            <c:bubble3D val="0"/>
            <c:extLst>
              <c:ext xmlns:c16="http://schemas.microsoft.com/office/drawing/2014/chart" uri="{C3380CC4-5D6E-409C-BE32-E72D297353CC}">
                <c16:uniqueId val="{00000009-C169-D344-AAD2-2FF4AFB9A8F5}"/>
              </c:ext>
            </c:extLst>
          </c:dPt>
          <c:dLbls>
            <c:numFmt formatCode="0%" sourceLinked="0"/>
            <c:spPr>
              <a:noFill/>
              <a:ln w="25968">
                <a:noFill/>
              </a:ln>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Hoja1!$B$1:$F$1</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Hoja1!$B$6:$F$6</c:f>
              <c:numCache>
                <c:formatCode>0%</c:formatCode>
                <c:ptCount val="5"/>
                <c:pt idx="0">
                  <c:v>0.176315</c:v>
                </c:pt>
                <c:pt idx="1">
                  <c:v>0.20039699999999999</c:v>
                </c:pt>
                <c:pt idx="2">
                  <c:v>0.25922999999999996</c:v>
                </c:pt>
                <c:pt idx="3">
                  <c:v>0.33737600000000001</c:v>
                </c:pt>
                <c:pt idx="4">
                  <c:v>0.40335299999999996</c:v>
                </c:pt>
              </c:numCache>
            </c:numRef>
          </c:val>
          <c:extLst>
            <c:ext xmlns:c16="http://schemas.microsoft.com/office/drawing/2014/chart" uri="{C3380CC4-5D6E-409C-BE32-E72D297353CC}">
              <c16:uniqueId val="{0000000A-C169-D344-AAD2-2FF4AFB9A8F5}"/>
            </c:ext>
          </c:extLst>
        </c:ser>
        <c:ser>
          <c:idx val="5"/>
          <c:order val="5"/>
          <c:tx>
            <c:strRef>
              <c:f>Hoja1!$A$7</c:f>
              <c:strCache>
                <c:ptCount val="1"/>
                <c:pt idx="0">
                  <c:v>Ns/Nc</c:v>
                </c:pt>
              </c:strCache>
            </c:strRef>
          </c:tx>
          <c:spPr>
            <a:solidFill>
              <a:srgbClr val="F7893B"/>
            </a:solidFill>
            <a:ln>
              <a:noFill/>
            </a:ln>
          </c:spPr>
          <c:invertIfNegative val="0"/>
          <c:dLbls>
            <c:delete val="1"/>
          </c:dLbls>
          <c:cat>
            <c:strRef>
              <c:f>Hoja1!$B$1:$F$1</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Hoja1!$B$7:$F$7</c:f>
              <c:numCache>
                <c:formatCode>0%</c:formatCode>
                <c:ptCount val="5"/>
                <c:pt idx="0">
                  <c:v>1.5384999999999999E-2</c:v>
                </c:pt>
                <c:pt idx="1">
                  <c:v>1.3042E-2</c:v>
                </c:pt>
                <c:pt idx="2">
                  <c:v>6.3419999999999995E-3</c:v>
                </c:pt>
                <c:pt idx="3">
                  <c:v>7.3450000000000008E-3</c:v>
                </c:pt>
                <c:pt idx="4">
                  <c:v>1.7104999999999999E-2</c:v>
                </c:pt>
              </c:numCache>
            </c:numRef>
          </c:val>
          <c:extLst>
            <c:ext xmlns:c16="http://schemas.microsoft.com/office/drawing/2014/chart" uri="{C3380CC4-5D6E-409C-BE32-E72D297353CC}">
              <c16:uniqueId val="{0000000B-C169-D344-AAD2-2FF4AFB9A8F5}"/>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900">
                <a:solidFill>
                  <a:srgbClr val="666666"/>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rgbClr val="666666"/>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41430178967460596"/>
          <c:y val="0.86368535956796033"/>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3.0033581568727239E-2"/>
          <c:w val="0.50962040435360378"/>
          <c:h val="0.69668059058908804"/>
        </c:manualLayout>
      </c:layout>
      <c:barChart>
        <c:barDir val="bar"/>
        <c:grouping val="clustered"/>
        <c:varyColors val="0"/>
        <c:ser>
          <c:idx val="4"/>
          <c:order val="0"/>
          <c:spPr>
            <a:solidFill>
              <a:srgbClr val="2DCCCD"/>
            </a:solidFill>
            <a:ln w="9525">
              <a:noFill/>
              <a:prstDash val="solid"/>
            </a:ln>
          </c:spPr>
          <c:invertIfNegative val="0"/>
          <c:dPt>
            <c:idx val="0"/>
            <c:invertIfNegative val="0"/>
            <c:bubble3D val="0"/>
            <c:extLst>
              <c:ext xmlns:c16="http://schemas.microsoft.com/office/drawing/2014/chart" uri="{C3380CC4-5D6E-409C-BE32-E72D297353CC}">
                <c16:uniqueId val="{00000000-A75D-6D4E-9D96-5F36F78B15C2}"/>
              </c:ext>
            </c:extLst>
          </c:dPt>
          <c:dPt>
            <c:idx val="1"/>
            <c:invertIfNegative val="0"/>
            <c:bubble3D val="0"/>
            <c:extLst>
              <c:ext xmlns:c16="http://schemas.microsoft.com/office/drawing/2014/chart" uri="{C3380CC4-5D6E-409C-BE32-E72D297353CC}">
                <c16:uniqueId val="{00000001-A75D-6D4E-9D96-5F36F78B15C2}"/>
              </c:ext>
            </c:extLst>
          </c:dPt>
          <c:dPt>
            <c:idx val="2"/>
            <c:invertIfNegative val="0"/>
            <c:bubble3D val="0"/>
            <c:extLst>
              <c:ext xmlns:c16="http://schemas.microsoft.com/office/drawing/2014/chart" uri="{C3380CC4-5D6E-409C-BE32-E72D297353CC}">
                <c16:uniqueId val="{00000002-A75D-6D4E-9D96-5F36F78B15C2}"/>
              </c:ext>
            </c:extLst>
          </c:dPt>
          <c:dPt>
            <c:idx val="3"/>
            <c:invertIfNegative val="0"/>
            <c:bubble3D val="0"/>
            <c:extLst>
              <c:ext xmlns:c16="http://schemas.microsoft.com/office/drawing/2014/chart" uri="{C3380CC4-5D6E-409C-BE32-E72D297353CC}">
                <c16:uniqueId val="{00000003-A75D-6D4E-9D96-5F36F78B15C2}"/>
              </c:ext>
            </c:extLst>
          </c:dPt>
          <c:dPt>
            <c:idx val="4"/>
            <c:invertIfNegative val="0"/>
            <c:bubble3D val="0"/>
            <c:extLst>
              <c:ext xmlns:c16="http://schemas.microsoft.com/office/drawing/2014/chart" uri="{C3380CC4-5D6E-409C-BE32-E72D297353CC}">
                <c16:uniqueId val="{00000004-A75D-6D4E-9D96-5F36F78B15C2}"/>
              </c:ext>
            </c:extLst>
          </c:dPt>
          <c:dPt>
            <c:idx val="5"/>
            <c:invertIfNegative val="0"/>
            <c:bubble3D val="0"/>
            <c:extLst>
              <c:ext xmlns:c16="http://schemas.microsoft.com/office/drawing/2014/chart" uri="{C3380CC4-5D6E-409C-BE32-E72D297353CC}">
                <c16:uniqueId val="{00000005-A75D-6D4E-9D96-5F36F78B15C2}"/>
              </c:ext>
            </c:extLst>
          </c:dPt>
          <c:dPt>
            <c:idx val="6"/>
            <c:invertIfNegative val="0"/>
            <c:bubble3D val="0"/>
            <c:extLst>
              <c:ext xmlns:c16="http://schemas.microsoft.com/office/drawing/2014/chart" uri="{C3380CC4-5D6E-409C-BE32-E72D297353CC}">
                <c16:uniqueId val="{00000006-A75D-6D4E-9D96-5F36F78B15C2}"/>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Sheet1!$B$3:$B$6</c:f>
              <c:numCache>
                <c:formatCode>General</c:formatCode>
                <c:ptCount val="4"/>
                <c:pt idx="0">
                  <c:v>6.7</c:v>
                </c:pt>
                <c:pt idx="1">
                  <c:v>7</c:v>
                </c:pt>
                <c:pt idx="2">
                  <c:v>7.7</c:v>
                </c:pt>
                <c:pt idx="3">
                  <c:v>8.4</c:v>
                </c:pt>
              </c:numCache>
            </c:numRef>
          </c:val>
          <c:extLst>
            <c:ext xmlns:c16="http://schemas.microsoft.com/office/drawing/2014/chart" uri="{C3380CC4-5D6E-409C-BE32-E72D297353CC}">
              <c16:uniqueId val="{00000007-A75D-6D4E-9D96-5F36F78B15C2}"/>
            </c:ext>
          </c:extLst>
        </c:ser>
        <c:dLbls>
          <c:showLegendKey val="0"/>
          <c:showVal val="1"/>
          <c:showCatName val="0"/>
          <c:showSerName val="0"/>
          <c:showPercent val="0"/>
          <c:showBubbleSize val="0"/>
        </c:dLbls>
        <c:gapWidth val="60"/>
        <c:axId val="410601024"/>
        <c:axId val="410600240"/>
      </c:barChart>
      <c:catAx>
        <c:axId val="410601024"/>
        <c:scaling>
          <c:orientation val="minMax"/>
        </c:scaling>
        <c:delete val="1"/>
        <c:axPos val="l"/>
        <c:numFmt formatCode="General" sourceLinked="1"/>
        <c:majorTickMark val="out"/>
        <c:minorTickMark val="none"/>
        <c:tickLblPos val="nextTo"/>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74633373640984679"/>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02A7-2A49-A6F9-C78D5EEC8CF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Hoja1!$B$2:$E$2</c:f>
              <c:numCache>
                <c:formatCode>0%</c:formatCode>
                <c:ptCount val="4"/>
                <c:pt idx="0">
                  <c:v>9.2260000000000009E-2</c:v>
                </c:pt>
                <c:pt idx="1">
                  <c:v>6.6622000000000001E-2</c:v>
                </c:pt>
                <c:pt idx="2">
                  <c:v>4.7324999999999999E-2</c:v>
                </c:pt>
                <c:pt idx="3">
                  <c:v>2.3562E-2</c:v>
                </c:pt>
              </c:numCache>
            </c:numRef>
          </c:val>
          <c:extLst>
            <c:ext xmlns:c16="http://schemas.microsoft.com/office/drawing/2014/chart" uri="{C3380CC4-5D6E-409C-BE32-E72D297353CC}">
              <c16:uniqueId val="{00000001-02A7-2A49-A6F9-C78D5EEC8CF5}"/>
            </c:ext>
          </c:extLst>
        </c:ser>
        <c:ser>
          <c:idx val="2"/>
          <c:order val="1"/>
          <c:tx>
            <c:strRef>
              <c:f>Hoja1!$A$3</c:f>
              <c:strCache>
                <c:ptCount val="1"/>
                <c:pt idx="0">
                  <c:v>3 a 4</c:v>
                </c:pt>
              </c:strCache>
            </c:strRef>
          </c:tx>
          <c:spPr>
            <a:solidFill>
              <a:srgbClr val="F8CD51"/>
            </a:solidFill>
            <a:ln>
              <a:noFill/>
            </a:ln>
          </c:spPr>
          <c:invertIfNegative val="0"/>
          <c:dLbls>
            <c:dLbl>
              <c:idx val="2"/>
              <c:layout>
                <c:manualLayout>
                  <c:x val="-7.2676565876746907E-17"/>
                  <c:y val="-2.170885125704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A7-2A49-A6F9-C78D5EEC8CF5}"/>
                </c:ext>
              </c:extLst>
            </c:dLbl>
            <c:dLbl>
              <c:idx val="3"/>
              <c:layout>
                <c:manualLayout>
                  <c:x val="3.9642221150529627E-3"/>
                  <c:y val="-1.4472567504698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A7-2A49-A6F9-C78D5EEC8CF5}"/>
                </c:ext>
              </c:extLst>
            </c:dLbl>
            <c:spPr>
              <a:noFill/>
              <a:ln>
                <a:noFill/>
              </a:ln>
              <a:effectLst/>
            </c:spPr>
            <c:txPr>
              <a:bodyPr wrap="square" lIns="38100" tIns="19050" rIns="38100" bIns="19050" anchor="ctr">
                <a:spAutoFit/>
              </a:bodyPr>
              <a:lstStyle/>
              <a:p>
                <a:pPr>
                  <a:defRPr>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Hoja1!$B$3:$E$3</c:f>
              <c:numCache>
                <c:formatCode>0%</c:formatCode>
                <c:ptCount val="4"/>
                <c:pt idx="0">
                  <c:v>7.7438000000000007E-2</c:v>
                </c:pt>
                <c:pt idx="1">
                  <c:v>8.7042000000000008E-2</c:v>
                </c:pt>
                <c:pt idx="2">
                  <c:v>4.4544E-2</c:v>
                </c:pt>
                <c:pt idx="3">
                  <c:v>2.3577000000000001E-2</c:v>
                </c:pt>
              </c:numCache>
            </c:numRef>
          </c:val>
          <c:extLst>
            <c:ext xmlns:c16="http://schemas.microsoft.com/office/drawing/2014/chart" uri="{C3380CC4-5D6E-409C-BE32-E72D297353CC}">
              <c16:uniqueId val="{00000004-02A7-2A49-A6F9-C78D5EEC8CF5}"/>
            </c:ext>
          </c:extLst>
        </c:ser>
        <c:ser>
          <c:idx val="1"/>
          <c:order val="2"/>
          <c:tx>
            <c:strRef>
              <c:f>Hoja1!$A$4</c:f>
              <c:strCache>
                <c:ptCount val="1"/>
                <c:pt idx="0">
                  <c:v>5</c:v>
                </c:pt>
              </c:strCache>
            </c:strRef>
          </c:tx>
          <c:spPr>
            <a:solidFill>
              <a:srgbClr val="48AE6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Hoja1!$B$4:$E$4</c:f>
              <c:numCache>
                <c:formatCode>0%</c:formatCode>
                <c:ptCount val="4"/>
                <c:pt idx="0">
                  <c:v>0.15751499999999999</c:v>
                </c:pt>
                <c:pt idx="1">
                  <c:v>0.129245</c:v>
                </c:pt>
                <c:pt idx="2">
                  <c:v>9.9679000000000004E-2</c:v>
                </c:pt>
                <c:pt idx="3">
                  <c:v>7.1220999999999993E-2</c:v>
                </c:pt>
              </c:numCache>
            </c:numRef>
          </c:val>
          <c:extLst>
            <c:ext xmlns:c16="http://schemas.microsoft.com/office/drawing/2014/chart" uri="{C3380CC4-5D6E-409C-BE32-E72D297353CC}">
              <c16:uniqueId val="{00000005-02A7-2A49-A6F9-C78D5EEC8CF5}"/>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Hoja1!$B$5:$E$5</c:f>
              <c:numCache>
                <c:formatCode>0%</c:formatCode>
                <c:ptCount val="4"/>
                <c:pt idx="0">
                  <c:v>0.21245600000000001</c:v>
                </c:pt>
                <c:pt idx="1">
                  <c:v>0.21018200000000001</c:v>
                </c:pt>
                <c:pt idx="2">
                  <c:v>0.176566</c:v>
                </c:pt>
                <c:pt idx="3">
                  <c:v>0.11465</c:v>
                </c:pt>
              </c:numCache>
            </c:numRef>
          </c:val>
          <c:extLst>
            <c:ext xmlns:c16="http://schemas.microsoft.com/office/drawing/2014/chart" uri="{C3380CC4-5D6E-409C-BE32-E72D297353CC}">
              <c16:uniqueId val="{00000006-02A7-2A49-A6F9-C78D5EEC8CF5}"/>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7-02A7-2A49-A6F9-C78D5EEC8CF5}"/>
              </c:ext>
            </c:extLst>
          </c:dPt>
          <c:dPt>
            <c:idx val="1"/>
            <c:invertIfNegative val="0"/>
            <c:bubble3D val="0"/>
            <c:extLst>
              <c:ext xmlns:c16="http://schemas.microsoft.com/office/drawing/2014/chart" uri="{C3380CC4-5D6E-409C-BE32-E72D297353CC}">
                <c16:uniqueId val="{00000008-02A7-2A49-A6F9-C78D5EEC8CF5}"/>
              </c:ext>
            </c:extLst>
          </c:dPt>
          <c:dPt>
            <c:idx val="2"/>
            <c:invertIfNegative val="0"/>
            <c:bubble3D val="0"/>
            <c:extLst>
              <c:ext xmlns:c16="http://schemas.microsoft.com/office/drawing/2014/chart" uri="{C3380CC4-5D6E-409C-BE32-E72D297353CC}">
                <c16:uniqueId val="{00000009-02A7-2A49-A6F9-C78D5EEC8CF5}"/>
              </c:ext>
            </c:extLst>
          </c:dPt>
          <c:dPt>
            <c:idx val="3"/>
            <c:invertIfNegative val="0"/>
            <c:bubble3D val="0"/>
            <c:extLst>
              <c:ext xmlns:c16="http://schemas.microsoft.com/office/drawing/2014/chart" uri="{C3380CC4-5D6E-409C-BE32-E72D297353CC}">
                <c16:uniqueId val="{0000000A-02A7-2A49-A6F9-C78D5EEC8CF5}"/>
              </c:ext>
            </c:extLst>
          </c:dPt>
          <c:dPt>
            <c:idx val="4"/>
            <c:invertIfNegative val="0"/>
            <c:bubble3D val="0"/>
            <c:extLst>
              <c:ext xmlns:c16="http://schemas.microsoft.com/office/drawing/2014/chart" uri="{C3380CC4-5D6E-409C-BE32-E72D297353CC}">
                <c16:uniqueId val="{0000000B-02A7-2A49-A6F9-C78D5EEC8CF5}"/>
              </c:ext>
            </c:extLst>
          </c:dPt>
          <c:dPt>
            <c:idx val="6"/>
            <c:invertIfNegative val="0"/>
            <c:bubble3D val="0"/>
            <c:extLst>
              <c:ext xmlns:c16="http://schemas.microsoft.com/office/drawing/2014/chart" uri="{C3380CC4-5D6E-409C-BE32-E72D297353CC}">
                <c16:uniqueId val="{0000000C-02A7-2A49-A6F9-C78D5EEC8CF5}"/>
              </c:ext>
            </c:extLst>
          </c:dPt>
          <c:dLbls>
            <c:numFmt formatCode="0%" sourceLinked="0"/>
            <c:spPr>
              <a:noFill/>
              <a:ln w="25968">
                <a:noFill/>
              </a:ln>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Hoja1!$B$1:$E$1</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Hoja1!$B$6:$E$6</c:f>
              <c:numCache>
                <c:formatCode>0%</c:formatCode>
                <c:ptCount val="4"/>
                <c:pt idx="0">
                  <c:v>0.43953300000000001</c:v>
                </c:pt>
                <c:pt idx="1">
                  <c:v>0.49919600000000003</c:v>
                </c:pt>
                <c:pt idx="2">
                  <c:v>0.62342300000000006</c:v>
                </c:pt>
                <c:pt idx="3">
                  <c:v>0.76082099999999997</c:v>
                </c:pt>
              </c:numCache>
            </c:numRef>
          </c:val>
          <c:extLst>
            <c:ext xmlns:c16="http://schemas.microsoft.com/office/drawing/2014/chart" uri="{C3380CC4-5D6E-409C-BE32-E72D297353CC}">
              <c16:uniqueId val="{0000000D-02A7-2A49-A6F9-C78D5EEC8CF5}"/>
            </c:ext>
          </c:extLst>
        </c:ser>
        <c:ser>
          <c:idx val="5"/>
          <c:order val="5"/>
          <c:tx>
            <c:strRef>
              <c:f>Hoja1!$A$7</c:f>
              <c:strCache>
                <c:ptCount val="1"/>
                <c:pt idx="0">
                  <c:v>Ns/Nc</c:v>
                </c:pt>
              </c:strCache>
            </c:strRef>
          </c:tx>
          <c:spPr>
            <a:solidFill>
              <a:srgbClr val="F7893B"/>
            </a:solidFill>
            <a:ln>
              <a:noFill/>
            </a:ln>
          </c:spPr>
          <c:invertIfNegative val="0"/>
          <c:dLbls>
            <c:delete val="1"/>
          </c:dLbls>
          <c:cat>
            <c:strRef>
              <c:f>Hoja1!$B$1:$E$1</c:f>
              <c:strCache>
                <c:ptCount val="4"/>
                <c:pt idx="0">
                  <c:v>Sienten placer de manera similar a los seres humano</c:v>
                </c:pt>
                <c:pt idx="1">
                  <c:v>Tienen emociones parecidas a las de los seres humanos</c:v>
                </c:pt>
                <c:pt idx="2">
                  <c:v>Sienten miedo de manera similar a los seres humanos</c:v>
                </c:pt>
                <c:pt idx="3">
                  <c:v>Sienten dolor físico de manera similar a los seres humanos</c:v>
                </c:pt>
              </c:strCache>
            </c:strRef>
          </c:cat>
          <c:val>
            <c:numRef>
              <c:f>Hoja1!$B$7:$E$7</c:f>
              <c:numCache>
                <c:formatCode>0%</c:formatCode>
                <c:ptCount val="4"/>
                <c:pt idx="0">
                  <c:v>2.0798000000000001E-2</c:v>
                </c:pt>
                <c:pt idx="1">
                  <c:v>7.7130000000000002E-3</c:v>
                </c:pt>
                <c:pt idx="2">
                  <c:v>8.463E-3</c:v>
                </c:pt>
                <c:pt idx="3">
                  <c:v>6.169E-3</c:v>
                </c:pt>
              </c:numCache>
            </c:numRef>
          </c:val>
          <c:extLst>
            <c:ext xmlns:c16="http://schemas.microsoft.com/office/drawing/2014/chart" uri="{C3380CC4-5D6E-409C-BE32-E72D297353CC}">
              <c16:uniqueId val="{0000000E-02A7-2A49-A6F9-C78D5EEC8CF5}"/>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900">
                <a:solidFill>
                  <a:srgbClr val="666666"/>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rgbClr val="666666"/>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38853434592676178"/>
          <c:y val="0.86006708092017037"/>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3.0033581568727239E-2"/>
          <c:w val="0.50962040435360378"/>
          <c:h val="0.69668059058908804"/>
        </c:manualLayout>
      </c:layout>
      <c:barChart>
        <c:barDir val="bar"/>
        <c:grouping val="clustered"/>
        <c:varyColors val="0"/>
        <c:ser>
          <c:idx val="4"/>
          <c:order val="0"/>
          <c:spPr>
            <a:solidFill>
              <a:srgbClr val="2DCCCD"/>
            </a:solidFill>
            <a:ln w="9525">
              <a:noFill/>
              <a:prstDash val="solid"/>
            </a:ln>
          </c:spPr>
          <c:invertIfNegative val="0"/>
          <c:dPt>
            <c:idx val="0"/>
            <c:invertIfNegative val="0"/>
            <c:bubble3D val="0"/>
            <c:extLst>
              <c:ext xmlns:c16="http://schemas.microsoft.com/office/drawing/2014/chart" uri="{C3380CC4-5D6E-409C-BE32-E72D297353CC}">
                <c16:uniqueId val="{00000000-A75D-6D4E-9D96-5F36F78B15C2}"/>
              </c:ext>
            </c:extLst>
          </c:dPt>
          <c:dPt>
            <c:idx val="1"/>
            <c:invertIfNegative val="0"/>
            <c:bubble3D val="0"/>
            <c:extLst>
              <c:ext xmlns:c16="http://schemas.microsoft.com/office/drawing/2014/chart" uri="{C3380CC4-5D6E-409C-BE32-E72D297353CC}">
                <c16:uniqueId val="{00000001-A75D-6D4E-9D96-5F36F78B15C2}"/>
              </c:ext>
            </c:extLst>
          </c:dPt>
          <c:dPt>
            <c:idx val="2"/>
            <c:invertIfNegative val="0"/>
            <c:bubble3D val="0"/>
            <c:extLst>
              <c:ext xmlns:c16="http://schemas.microsoft.com/office/drawing/2014/chart" uri="{C3380CC4-5D6E-409C-BE32-E72D297353CC}">
                <c16:uniqueId val="{00000002-A75D-6D4E-9D96-5F36F78B15C2}"/>
              </c:ext>
            </c:extLst>
          </c:dPt>
          <c:dPt>
            <c:idx val="3"/>
            <c:invertIfNegative val="0"/>
            <c:bubble3D val="0"/>
            <c:extLst>
              <c:ext xmlns:c16="http://schemas.microsoft.com/office/drawing/2014/chart" uri="{C3380CC4-5D6E-409C-BE32-E72D297353CC}">
                <c16:uniqueId val="{00000003-A75D-6D4E-9D96-5F36F78B15C2}"/>
              </c:ext>
            </c:extLst>
          </c:dPt>
          <c:dPt>
            <c:idx val="4"/>
            <c:invertIfNegative val="0"/>
            <c:bubble3D val="0"/>
            <c:extLst>
              <c:ext xmlns:c16="http://schemas.microsoft.com/office/drawing/2014/chart" uri="{C3380CC4-5D6E-409C-BE32-E72D297353CC}">
                <c16:uniqueId val="{00000004-A75D-6D4E-9D96-5F36F78B15C2}"/>
              </c:ext>
            </c:extLst>
          </c:dPt>
          <c:dPt>
            <c:idx val="5"/>
            <c:invertIfNegative val="0"/>
            <c:bubble3D val="0"/>
            <c:extLst>
              <c:ext xmlns:c16="http://schemas.microsoft.com/office/drawing/2014/chart" uri="{C3380CC4-5D6E-409C-BE32-E72D297353CC}">
                <c16:uniqueId val="{00000005-A75D-6D4E-9D96-5F36F78B15C2}"/>
              </c:ext>
            </c:extLst>
          </c:dPt>
          <c:dPt>
            <c:idx val="6"/>
            <c:invertIfNegative val="0"/>
            <c:bubble3D val="0"/>
            <c:extLst>
              <c:ext xmlns:c16="http://schemas.microsoft.com/office/drawing/2014/chart" uri="{C3380CC4-5D6E-409C-BE32-E72D297353CC}">
                <c16:uniqueId val="{00000006-A75D-6D4E-9D96-5F36F78B15C2}"/>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Sheet1!$A$3:$A$4</c:f>
              <c:strCache>
                <c:ptCount val="2"/>
                <c:pt idx="0">
                  <c:v>Establecen relaciones de dominio y sumisión de manera similar a como lo hacen los seres humanos</c:v>
                </c:pt>
                <c:pt idx="1">
                  <c:v>Tienen vínculos familiares similares a los de los seres humanos</c:v>
                </c:pt>
              </c:strCache>
            </c:strRef>
          </c:cat>
          <c:val>
            <c:numRef>
              <c:f>Sheet1!$B$3:$B$4</c:f>
              <c:numCache>
                <c:formatCode>General</c:formatCode>
                <c:ptCount val="2"/>
                <c:pt idx="0">
                  <c:v>6.3</c:v>
                </c:pt>
                <c:pt idx="1">
                  <c:v>7.2</c:v>
                </c:pt>
              </c:numCache>
            </c:numRef>
          </c:val>
          <c:extLst>
            <c:ext xmlns:c16="http://schemas.microsoft.com/office/drawing/2014/chart" uri="{C3380CC4-5D6E-409C-BE32-E72D297353CC}">
              <c16:uniqueId val="{00000007-A75D-6D4E-9D96-5F36F78B15C2}"/>
            </c:ext>
          </c:extLst>
        </c:ser>
        <c:dLbls>
          <c:showLegendKey val="0"/>
          <c:showVal val="1"/>
          <c:showCatName val="0"/>
          <c:showSerName val="0"/>
          <c:showPercent val="0"/>
          <c:showBubbleSize val="0"/>
        </c:dLbls>
        <c:gapWidth val="60"/>
        <c:axId val="410601024"/>
        <c:axId val="410600240"/>
      </c:barChart>
      <c:catAx>
        <c:axId val="410601024"/>
        <c:scaling>
          <c:orientation val="minMax"/>
        </c:scaling>
        <c:delete val="1"/>
        <c:axPos val="l"/>
        <c:numFmt formatCode="General" sourceLinked="1"/>
        <c:majorTickMark val="out"/>
        <c:minorTickMark val="none"/>
        <c:tickLblPos val="nextTo"/>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74633373640984679"/>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Hoja1!$B$1:$C$1</c:f>
              <c:strCache>
                <c:ptCount val="2"/>
                <c:pt idx="0">
                  <c:v>Establecen relaciones de dominio y sumisión de manera similar a como lo hacen los seres humanos</c:v>
                </c:pt>
                <c:pt idx="1">
                  <c:v>Tienen vínculos familiares similares a los de los seres humanos</c:v>
                </c:pt>
              </c:strCache>
            </c:strRef>
          </c:cat>
          <c:val>
            <c:numRef>
              <c:f>Hoja1!$B$2:$C$2</c:f>
              <c:numCache>
                <c:formatCode>0%</c:formatCode>
                <c:ptCount val="2"/>
                <c:pt idx="0">
                  <c:v>0.111752</c:v>
                </c:pt>
                <c:pt idx="1">
                  <c:v>5.6075E-2</c:v>
                </c:pt>
              </c:numCache>
            </c:numRef>
          </c:val>
          <c:extLst>
            <c:ext xmlns:c16="http://schemas.microsoft.com/office/drawing/2014/chart" uri="{C3380CC4-5D6E-409C-BE32-E72D297353CC}">
              <c16:uniqueId val="{00000000-26D6-7743-8857-99AFF1C86602}"/>
            </c:ext>
          </c:extLst>
        </c:ser>
        <c:ser>
          <c:idx val="2"/>
          <c:order val="1"/>
          <c:tx>
            <c:strRef>
              <c:f>Hoja1!$A$3</c:f>
              <c:strCache>
                <c:ptCount val="1"/>
                <c:pt idx="0">
                  <c:v>3 a 4</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Hoja1!$B$1:$C$1</c:f>
              <c:strCache>
                <c:ptCount val="2"/>
                <c:pt idx="0">
                  <c:v>Establecen relaciones de dominio y sumisión de manera similar a como lo hacen los seres humanos</c:v>
                </c:pt>
                <c:pt idx="1">
                  <c:v>Tienen vínculos familiares similares a los de los seres humanos</c:v>
                </c:pt>
              </c:strCache>
            </c:strRef>
          </c:cat>
          <c:val>
            <c:numRef>
              <c:f>Hoja1!$B$3:$C$3</c:f>
              <c:numCache>
                <c:formatCode>0%</c:formatCode>
                <c:ptCount val="2"/>
                <c:pt idx="0">
                  <c:v>0.10899200000000001</c:v>
                </c:pt>
                <c:pt idx="1">
                  <c:v>7.4238999999999999E-2</c:v>
                </c:pt>
              </c:numCache>
            </c:numRef>
          </c:val>
          <c:extLst>
            <c:ext xmlns:c16="http://schemas.microsoft.com/office/drawing/2014/chart" uri="{C3380CC4-5D6E-409C-BE32-E72D297353CC}">
              <c16:uniqueId val="{00000001-26D6-7743-8857-99AFF1C86602}"/>
            </c:ext>
          </c:extLst>
        </c:ser>
        <c:ser>
          <c:idx val="1"/>
          <c:order val="2"/>
          <c:tx>
            <c:strRef>
              <c:f>Hoja1!$A$4</c:f>
              <c:strCache>
                <c:ptCount val="1"/>
                <c:pt idx="0">
                  <c:v>5</c:v>
                </c:pt>
              </c:strCache>
            </c:strRef>
          </c:tx>
          <c:spPr>
            <a:solidFill>
              <a:srgbClr val="48AE6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Hoja1!$B$1:$C$1</c:f>
              <c:strCache>
                <c:ptCount val="2"/>
                <c:pt idx="0">
                  <c:v>Establecen relaciones de dominio y sumisión de manera similar a como lo hacen los seres humanos</c:v>
                </c:pt>
                <c:pt idx="1">
                  <c:v>Tienen vínculos familiares similares a los de los seres humanos</c:v>
                </c:pt>
              </c:strCache>
            </c:strRef>
          </c:cat>
          <c:val>
            <c:numRef>
              <c:f>Hoja1!$B$4:$C$4</c:f>
              <c:numCache>
                <c:formatCode>0%</c:formatCode>
                <c:ptCount val="2"/>
                <c:pt idx="0">
                  <c:v>0.15778900000000001</c:v>
                </c:pt>
                <c:pt idx="1">
                  <c:v>0.118906</c:v>
                </c:pt>
              </c:numCache>
            </c:numRef>
          </c:val>
          <c:extLst>
            <c:ext xmlns:c16="http://schemas.microsoft.com/office/drawing/2014/chart" uri="{C3380CC4-5D6E-409C-BE32-E72D297353CC}">
              <c16:uniqueId val="{00000002-26D6-7743-8857-99AFF1C86602}"/>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Hoja1!$B$1:$C$1</c:f>
              <c:strCache>
                <c:ptCount val="2"/>
                <c:pt idx="0">
                  <c:v>Establecen relaciones de dominio y sumisión de manera similar a como lo hacen los seres humanos</c:v>
                </c:pt>
                <c:pt idx="1">
                  <c:v>Tienen vínculos familiares similares a los de los seres humanos</c:v>
                </c:pt>
              </c:strCache>
            </c:strRef>
          </c:cat>
          <c:val>
            <c:numRef>
              <c:f>Hoja1!$B$5:$C$5</c:f>
              <c:numCache>
                <c:formatCode>0%</c:formatCode>
                <c:ptCount val="2"/>
                <c:pt idx="0">
                  <c:v>0.21735800000000002</c:v>
                </c:pt>
                <c:pt idx="1">
                  <c:v>0.20728200000000002</c:v>
                </c:pt>
              </c:numCache>
            </c:numRef>
          </c:val>
          <c:extLst>
            <c:ext xmlns:c16="http://schemas.microsoft.com/office/drawing/2014/chart" uri="{C3380CC4-5D6E-409C-BE32-E72D297353CC}">
              <c16:uniqueId val="{00000003-26D6-7743-8857-99AFF1C86602}"/>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4-26D6-7743-8857-99AFF1C86602}"/>
              </c:ext>
            </c:extLst>
          </c:dPt>
          <c:dPt>
            <c:idx val="1"/>
            <c:invertIfNegative val="0"/>
            <c:bubble3D val="0"/>
            <c:extLst>
              <c:ext xmlns:c16="http://schemas.microsoft.com/office/drawing/2014/chart" uri="{C3380CC4-5D6E-409C-BE32-E72D297353CC}">
                <c16:uniqueId val="{00000005-26D6-7743-8857-99AFF1C86602}"/>
              </c:ext>
            </c:extLst>
          </c:dPt>
          <c:dPt>
            <c:idx val="2"/>
            <c:invertIfNegative val="0"/>
            <c:bubble3D val="0"/>
            <c:extLst>
              <c:ext xmlns:c16="http://schemas.microsoft.com/office/drawing/2014/chart" uri="{C3380CC4-5D6E-409C-BE32-E72D297353CC}">
                <c16:uniqueId val="{00000006-26D6-7743-8857-99AFF1C86602}"/>
              </c:ext>
            </c:extLst>
          </c:dPt>
          <c:dPt>
            <c:idx val="3"/>
            <c:invertIfNegative val="0"/>
            <c:bubble3D val="0"/>
            <c:extLst>
              <c:ext xmlns:c16="http://schemas.microsoft.com/office/drawing/2014/chart" uri="{C3380CC4-5D6E-409C-BE32-E72D297353CC}">
                <c16:uniqueId val="{00000007-26D6-7743-8857-99AFF1C86602}"/>
              </c:ext>
            </c:extLst>
          </c:dPt>
          <c:dPt>
            <c:idx val="4"/>
            <c:invertIfNegative val="0"/>
            <c:bubble3D val="0"/>
            <c:extLst>
              <c:ext xmlns:c16="http://schemas.microsoft.com/office/drawing/2014/chart" uri="{C3380CC4-5D6E-409C-BE32-E72D297353CC}">
                <c16:uniqueId val="{00000008-26D6-7743-8857-99AFF1C86602}"/>
              </c:ext>
            </c:extLst>
          </c:dPt>
          <c:dPt>
            <c:idx val="6"/>
            <c:invertIfNegative val="0"/>
            <c:bubble3D val="0"/>
            <c:extLst>
              <c:ext xmlns:c16="http://schemas.microsoft.com/office/drawing/2014/chart" uri="{C3380CC4-5D6E-409C-BE32-E72D297353CC}">
                <c16:uniqueId val="{00000009-26D6-7743-8857-99AFF1C86602}"/>
              </c:ext>
            </c:extLst>
          </c:dPt>
          <c:dLbls>
            <c:numFmt formatCode="0%" sourceLinked="0"/>
            <c:spPr>
              <a:noFill/>
              <a:ln w="25968">
                <a:noFill/>
              </a:ln>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Hoja1!$B$1:$C$1</c:f>
              <c:strCache>
                <c:ptCount val="2"/>
                <c:pt idx="0">
                  <c:v>Establecen relaciones de dominio y sumisión de manera similar a como lo hacen los seres humanos</c:v>
                </c:pt>
                <c:pt idx="1">
                  <c:v>Tienen vínculos familiares similares a los de los seres humanos</c:v>
                </c:pt>
              </c:strCache>
            </c:strRef>
          </c:cat>
          <c:val>
            <c:numRef>
              <c:f>Hoja1!$B$6:$C$6</c:f>
              <c:numCache>
                <c:formatCode>0%</c:formatCode>
                <c:ptCount val="2"/>
                <c:pt idx="0">
                  <c:v>0.39344700000000005</c:v>
                </c:pt>
                <c:pt idx="1">
                  <c:v>0.53464100000000003</c:v>
                </c:pt>
              </c:numCache>
            </c:numRef>
          </c:val>
          <c:extLst>
            <c:ext xmlns:c16="http://schemas.microsoft.com/office/drawing/2014/chart" uri="{C3380CC4-5D6E-409C-BE32-E72D297353CC}">
              <c16:uniqueId val="{0000000A-26D6-7743-8857-99AFF1C86602}"/>
            </c:ext>
          </c:extLst>
        </c:ser>
        <c:ser>
          <c:idx val="5"/>
          <c:order val="5"/>
          <c:tx>
            <c:strRef>
              <c:f>Hoja1!$A$7</c:f>
              <c:strCache>
                <c:ptCount val="1"/>
                <c:pt idx="0">
                  <c:v>Ns/Nc</c:v>
                </c:pt>
              </c:strCache>
            </c:strRef>
          </c:tx>
          <c:spPr>
            <a:solidFill>
              <a:srgbClr val="F7893B"/>
            </a:solidFill>
            <a:ln>
              <a:noFill/>
            </a:ln>
          </c:spPr>
          <c:invertIfNegative val="0"/>
          <c:dLbls>
            <c:delete val="1"/>
          </c:dLbls>
          <c:cat>
            <c:strRef>
              <c:f>Hoja1!$B$1:$C$1</c:f>
              <c:strCache>
                <c:ptCount val="2"/>
                <c:pt idx="0">
                  <c:v>Establecen relaciones de dominio y sumisión de manera similar a como lo hacen los seres humanos</c:v>
                </c:pt>
                <c:pt idx="1">
                  <c:v>Tienen vínculos familiares similares a los de los seres humanos</c:v>
                </c:pt>
              </c:strCache>
            </c:strRef>
          </c:cat>
          <c:val>
            <c:numRef>
              <c:f>Hoja1!$B$7:$C$7</c:f>
              <c:numCache>
                <c:formatCode>0%</c:formatCode>
                <c:ptCount val="2"/>
                <c:pt idx="0">
                  <c:v>1.0662E-2</c:v>
                </c:pt>
                <c:pt idx="1">
                  <c:v>8.8570000000000003E-3</c:v>
                </c:pt>
              </c:numCache>
            </c:numRef>
          </c:val>
          <c:extLst>
            <c:ext xmlns:c16="http://schemas.microsoft.com/office/drawing/2014/chart" uri="{C3380CC4-5D6E-409C-BE32-E72D297353CC}">
              <c16:uniqueId val="{0000000B-26D6-7743-8857-99AFF1C86602}"/>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900">
                <a:solidFill>
                  <a:srgbClr val="666666"/>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rgbClr val="666666"/>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41430178967460596"/>
          <c:y val="0.86368535956796033"/>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2.0425958674872988E-2"/>
          <c:y val="0.16767696008801816"/>
          <c:w val="0.97066253808591485"/>
          <c:h val="0.60044961533093022"/>
        </c:manualLayout>
      </c:layout>
      <c:barChart>
        <c:barDir val="col"/>
        <c:grouping val="clustered"/>
        <c:varyColors val="0"/>
        <c:ser>
          <c:idx val="4"/>
          <c:order val="0"/>
          <c:tx>
            <c:strRef>
              <c:f>Sheet1!$B$2</c:f>
              <c:strCache>
                <c:ptCount val="1"/>
                <c:pt idx="0">
                  <c:v>2008</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0-C045-BA48-B995-C3D7153C72A5}"/>
              </c:ext>
            </c:extLst>
          </c:dPt>
          <c:dPt>
            <c:idx val="1"/>
            <c:invertIfNegative val="0"/>
            <c:bubble3D val="0"/>
            <c:extLst>
              <c:ext xmlns:c16="http://schemas.microsoft.com/office/drawing/2014/chart" uri="{C3380CC4-5D6E-409C-BE32-E72D297353CC}">
                <c16:uniqueId val="{00000001-C045-BA48-B995-C3D7153C72A5}"/>
              </c:ext>
            </c:extLst>
          </c:dPt>
          <c:dPt>
            <c:idx val="2"/>
            <c:invertIfNegative val="0"/>
            <c:bubble3D val="0"/>
            <c:extLst>
              <c:ext xmlns:c16="http://schemas.microsoft.com/office/drawing/2014/chart" uri="{C3380CC4-5D6E-409C-BE32-E72D297353CC}">
                <c16:uniqueId val="{00000002-C045-BA48-B995-C3D7153C72A5}"/>
              </c:ext>
            </c:extLst>
          </c:dPt>
          <c:dPt>
            <c:idx val="3"/>
            <c:invertIfNegative val="0"/>
            <c:bubble3D val="0"/>
            <c:extLst>
              <c:ext xmlns:c16="http://schemas.microsoft.com/office/drawing/2014/chart" uri="{C3380CC4-5D6E-409C-BE32-E72D297353CC}">
                <c16:uniqueId val="{00000003-C045-BA48-B995-C3D7153C72A5}"/>
              </c:ext>
            </c:extLst>
          </c:dPt>
          <c:dPt>
            <c:idx val="4"/>
            <c:invertIfNegative val="0"/>
            <c:bubble3D val="0"/>
            <c:extLst>
              <c:ext xmlns:c16="http://schemas.microsoft.com/office/drawing/2014/chart" uri="{C3380CC4-5D6E-409C-BE32-E72D297353CC}">
                <c16:uniqueId val="{00000004-C045-BA48-B995-C3D7153C72A5}"/>
              </c:ext>
            </c:extLst>
          </c:dPt>
          <c:dPt>
            <c:idx val="5"/>
            <c:invertIfNegative val="0"/>
            <c:bubble3D val="0"/>
            <c:extLst>
              <c:ext xmlns:c16="http://schemas.microsoft.com/office/drawing/2014/chart" uri="{C3380CC4-5D6E-409C-BE32-E72D297353CC}">
                <c16:uniqueId val="{00000005-C045-BA48-B995-C3D7153C72A5}"/>
              </c:ext>
            </c:extLst>
          </c:dPt>
          <c:dPt>
            <c:idx val="6"/>
            <c:invertIfNegative val="0"/>
            <c:bubble3D val="0"/>
            <c:extLst>
              <c:ext xmlns:c16="http://schemas.microsoft.com/office/drawing/2014/chart" uri="{C3380CC4-5D6E-409C-BE32-E72D297353CC}">
                <c16:uniqueId val="{00000006-C045-BA48-B995-C3D7153C72A5}"/>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Los animales sienten dolor físico de manera similar a los seres humanos</c:v>
                </c:pt>
                <c:pt idx="1">
                  <c:v>Tienen vínculos familiares similares a los de los seres humanos</c:v>
                </c:pt>
                <c:pt idx="2">
                  <c:v>Sienten placer de manera similar a los seres humanos </c:v>
                </c:pt>
                <c:pt idx="3">
                  <c:v>Los animales piensan de manera similar a los seres humanos</c:v>
                </c:pt>
              </c:strCache>
            </c:strRef>
          </c:cat>
          <c:val>
            <c:numRef>
              <c:f>Sheet1!$B$3:$B$6</c:f>
              <c:numCache>
                <c:formatCode>0.0</c:formatCode>
                <c:ptCount val="4"/>
                <c:pt idx="0">
                  <c:v>6.9</c:v>
                </c:pt>
                <c:pt idx="1">
                  <c:v>5.4</c:v>
                </c:pt>
                <c:pt idx="2">
                  <c:v>5.7</c:v>
                </c:pt>
                <c:pt idx="3">
                  <c:v>4</c:v>
                </c:pt>
              </c:numCache>
            </c:numRef>
          </c:val>
          <c:extLst>
            <c:ext xmlns:c16="http://schemas.microsoft.com/office/drawing/2014/chart" uri="{C3380CC4-5D6E-409C-BE32-E72D297353CC}">
              <c16:uniqueId val="{00000007-C045-BA48-B995-C3D7153C72A5}"/>
            </c:ext>
          </c:extLst>
        </c:ser>
        <c:ser>
          <c:idx val="0"/>
          <c:order val="1"/>
          <c:tx>
            <c:strRef>
              <c:f>Sheet1!$C$2</c:f>
              <c:strCache>
                <c:ptCount val="1"/>
                <c:pt idx="0">
                  <c:v>2013</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sz="9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Los animales sienten dolor físico de manera similar a los seres humanos</c:v>
                </c:pt>
                <c:pt idx="1">
                  <c:v>Tienen vínculos familiares similares a los de los seres humanos</c:v>
                </c:pt>
                <c:pt idx="2">
                  <c:v>Sienten placer de manera similar a los seres humanos </c:v>
                </c:pt>
                <c:pt idx="3">
                  <c:v>Los animales piensan de manera similar a los seres humanos</c:v>
                </c:pt>
              </c:strCache>
            </c:strRef>
          </c:cat>
          <c:val>
            <c:numRef>
              <c:f>Sheet1!$C$3:$C$6</c:f>
              <c:numCache>
                <c:formatCode>0.0</c:formatCode>
                <c:ptCount val="4"/>
                <c:pt idx="0">
                  <c:v>7.5</c:v>
                </c:pt>
                <c:pt idx="1">
                  <c:v>6.1</c:v>
                </c:pt>
                <c:pt idx="2">
                  <c:v>5.8</c:v>
                </c:pt>
                <c:pt idx="3">
                  <c:v>3.4</c:v>
                </c:pt>
              </c:numCache>
            </c:numRef>
          </c:val>
          <c:extLst>
            <c:ext xmlns:c16="http://schemas.microsoft.com/office/drawing/2014/chart" uri="{C3380CC4-5D6E-409C-BE32-E72D297353CC}">
              <c16:uniqueId val="{00000008-C045-BA48-B995-C3D7153C72A5}"/>
            </c:ext>
          </c:extLst>
        </c:ser>
        <c:ser>
          <c:idx val="1"/>
          <c:order val="2"/>
          <c:tx>
            <c:strRef>
              <c:f>Sheet1!$D$2</c:f>
              <c:strCache>
                <c:ptCount val="1"/>
                <c:pt idx="0">
                  <c:v>2021</c:v>
                </c:pt>
              </c:strCache>
            </c:strRef>
          </c:tx>
          <c:spPr>
            <a:solidFill>
              <a:srgbClr val="48AE64"/>
            </a:solidFill>
          </c:spPr>
          <c:invertIfNegative val="0"/>
          <c:dLbls>
            <c:spPr>
              <a:noFill/>
              <a:ln>
                <a:noFill/>
              </a:ln>
              <a:effectLst/>
            </c:spPr>
            <c:txPr>
              <a:bodyPr wrap="square" lIns="38100" tIns="19050" rIns="38100" bIns="19050" anchor="ctr">
                <a:spAutoFit/>
              </a:bodyPr>
              <a:lstStyle/>
              <a:p>
                <a:pPr>
                  <a:defRPr sz="9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Los animales sienten dolor físico de manera similar a los seres humanos</c:v>
                </c:pt>
                <c:pt idx="1">
                  <c:v>Tienen vínculos familiares similares a los de los seres humanos</c:v>
                </c:pt>
                <c:pt idx="2">
                  <c:v>Sienten placer de manera similar a los seres humanos </c:v>
                </c:pt>
                <c:pt idx="3">
                  <c:v>Los animales piensan de manera similar a los seres humanos</c:v>
                </c:pt>
              </c:strCache>
            </c:strRef>
          </c:cat>
          <c:val>
            <c:numRef>
              <c:f>Sheet1!$D$3:$D$6</c:f>
              <c:numCache>
                <c:formatCode>0.0</c:formatCode>
                <c:ptCount val="4"/>
                <c:pt idx="0">
                  <c:v>8.6999999999999993</c:v>
                </c:pt>
                <c:pt idx="1">
                  <c:v>7.2</c:v>
                </c:pt>
                <c:pt idx="2">
                  <c:v>6.9</c:v>
                </c:pt>
                <c:pt idx="3">
                  <c:v>4.5999999999999996</c:v>
                </c:pt>
              </c:numCache>
            </c:numRef>
          </c:val>
          <c:extLst>
            <c:ext xmlns:c16="http://schemas.microsoft.com/office/drawing/2014/chart" uri="{C3380CC4-5D6E-409C-BE32-E72D297353CC}">
              <c16:uniqueId val="{00000009-C045-BA48-B995-C3D7153C72A5}"/>
            </c:ext>
          </c:extLst>
        </c:ser>
        <c:ser>
          <c:idx val="2"/>
          <c:order val="3"/>
          <c:tx>
            <c:strRef>
              <c:f>Sheet1!$E$2</c:f>
              <c:strCache>
                <c:ptCount val="1"/>
                <c:pt idx="0">
                  <c:v>2025</c:v>
                </c:pt>
              </c:strCache>
            </c:strRef>
          </c:tx>
          <c:spPr>
            <a:solidFill>
              <a:srgbClr val="AD53A1"/>
            </a:solidFill>
          </c:spPr>
          <c:invertIfNegative val="0"/>
          <c:dLbls>
            <c:spPr>
              <a:noFill/>
              <a:ln>
                <a:noFill/>
              </a:ln>
              <a:effectLst/>
            </c:spPr>
            <c:txPr>
              <a:bodyPr wrap="square" lIns="38100" tIns="19050" rIns="38100" bIns="19050" anchor="ctr">
                <a:spAutoFit/>
              </a:bodyPr>
              <a:lstStyle/>
              <a:p>
                <a:pPr>
                  <a:defRPr sz="9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Los animales sienten dolor físico de manera similar a los seres humanos</c:v>
                </c:pt>
                <c:pt idx="1">
                  <c:v>Tienen vínculos familiares similares a los de los seres humanos</c:v>
                </c:pt>
                <c:pt idx="2">
                  <c:v>Sienten placer de manera similar a los seres humanos </c:v>
                </c:pt>
                <c:pt idx="3">
                  <c:v>Los animales piensan de manera similar a los seres humanos</c:v>
                </c:pt>
              </c:strCache>
            </c:strRef>
          </c:cat>
          <c:val>
            <c:numRef>
              <c:f>Sheet1!$E$3:$E$6</c:f>
              <c:numCache>
                <c:formatCode>0.0</c:formatCode>
                <c:ptCount val="4"/>
                <c:pt idx="0">
                  <c:v>8.4352999999999998</c:v>
                </c:pt>
                <c:pt idx="1">
                  <c:v>7.2366000000000001</c:v>
                </c:pt>
                <c:pt idx="2">
                  <c:v>6.7</c:v>
                </c:pt>
                <c:pt idx="3">
                  <c:v>4.5937000000000001</c:v>
                </c:pt>
              </c:numCache>
            </c:numRef>
          </c:val>
          <c:extLst>
            <c:ext xmlns:c16="http://schemas.microsoft.com/office/drawing/2014/chart" uri="{C3380CC4-5D6E-409C-BE32-E72D297353CC}">
              <c16:uniqueId val="{0000000A-C045-BA48-B995-C3D7153C72A5}"/>
            </c:ext>
          </c:extLst>
        </c:ser>
        <c:dLbls>
          <c:showLegendKey val="0"/>
          <c:showVal val="1"/>
          <c:showCatName val="0"/>
          <c:showSerName val="0"/>
          <c:showPercent val="0"/>
          <c:showBubbleSize val="0"/>
        </c:dLbls>
        <c:gapWidth val="140"/>
        <c:overlap val="-11"/>
        <c:axId val="410601024"/>
        <c:axId val="410600240"/>
      </c:barChart>
      <c:catAx>
        <c:axId val="410601024"/>
        <c:scaling>
          <c:orientation val="minMax"/>
        </c:scaling>
        <c:delete val="0"/>
        <c:axPos val="b"/>
        <c:numFmt formatCode="General" sourceLinked="1"/>
        <c:majorTickMark val="out"/>
        <c:minorTickMark val="none"/>
        <c:tickLblPos val="nextTo"/>
        <c:txPr>
          <a:bodyPr/>
          <a:lstStyle/>
          <a:p>
            <a:pPr>
              <a:defRPr sz="800" b="1">
                <a:solidFill>
                  <a:srgbClr val="666666"/>
                </a:solidFill>
                <a:latin typeface="BentonSansBBVA Book" pitchFamily="2" charset="77"/>
                <a:cs typeface="Calibri" panose="020F0502020204030204" pitchFamily="34" charset="0"/>
              </a:defRPr>
            </a:pPr>
            <a:endParaRPr lang="es-ES"/>
          </a:p>
        </c:txPr>
        <c:crossAx val="410600240"/>
        <c:crosses val="autoZero"/>
        <c:auto val="1"/>
        <c:lblAlgn val="ctr"/>
        <c:lblOffset val="100"/>
        <c:noMultiLvlLbl val="0"/>
      </c:catAx>
      <c:valAx>
        <c:axId val="410600240"/>
        <c:scaling>
          <c:orientation val="minMax"/>
          <c:max val="10"/>
          <c:min val="0"/>
        </c:scaling>
        <c:delete val="0"/>
        <c:axPos val="l"/>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legend>
      <c:legendPos val="t"/>
      <c:layout>
        <c:manualLayout>
          <c:xMode val="edge"/>
          <c:yMode val="edge"/>
          <c:x val="0.39300677684013946"/>
          <c:y val="6.6947361506818931E-2"/>
          <c:w val="0.2137785574248128"/>
          <c:h val="6.6525662394390478E-2"/>
        </c:manualLayout>
      </c:layout>
      <c:overlay val="0"/>
      <c:txPr>
        <a:bodyPr/>
        <a:lstStyle/>
        <a:p>
          <a:pPr>
            <a:defRPr sz="900" b="0">
              <a:latin typeface="+mj-lt"/>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147517955718434"/>
          <c:y val="3.8447419917618471E-2"/>
          <c:w val="0.44903263173477115"/>
          <c:h val="0.49432195178266325"/>
        </c:manualLayout>
      </c:layout>
      <c:pieChart>
        <c:varyColors val="1"/>
        <c:ser>
          <c:idx val="0"/>
          <c:order val="0"/>
          <c:spPr>
            <a:solidFill>
              <a:srgbClr val="072146">
                <a:lumMod val="75000"/>
                <a:lumOff val="25000"/>
              </a:srgbClr>
            </a:solidFill>
            <a:ln w="12591">
              <a:noFill/>
              <a:prstDash val="solid"/>
            </a:ln>
          </c:spPr>
          <c:dPt>
            <c:idx val="0"/>
            <c:bubble3D val="0"/>
            <c:spPr>
              <a:solidFill>
                <a:srgbClr val="004481"/>
              </a:solidFill>
              <a:ln w="12591">
                <a:noFill/>
                <a:prstDash val="solid"/>
              </a:ln>
            </c:spPr>
            <c:extLst>
              <c:ext xmlns:c16="http://schemas.microsoft.com/office/drawing/2014/chart" uri="{C3380CC4-5D6E-409C-BE32-E72D297353CC}">
                <c16:uniqueId val="{00000000-E4CE-BE43-B4C6-662C6FAB72DD}"/>
              </c:ext>
            </c:extLst>
          </c:dPt>
          <c:dPt>
            <c:idx val="1"/>
            <c:bubble3D val="0"/>
            <c:spPr>
              <a:solidFill>
                <a:srgbClr val="F8CD51"/>
              </a:solidFill>
              <a:ln w="12591">
                <a:noFill/>
                <a:prstDash val="solid"/>
              </a:ln>
            </c:spPr>
            <c:extLst>
              <c:ext xmlns:c16="http://schemas.microsoft.com/office/drawing/2014/chart" uri="{C3380CC4-5D6E-409C-BE32-E72D297353CC}">
                <c16:uniqueId val="{00000002-E4CE-BE43-B4C6-662C6FAB72DD}"/>
              </c:ext>
            </c:extLst>
          </c:dPt>
          <c:dPt>
            <c:idx val="2"/>
            <c:bubble3D val="0"/>
            <c:spPr>
              <a:solidFill>
                <a:srgbClr val="00B050"/>
              </a:solidFill>
              <a:ln w="12591">
                <a:noFill/>
                <a:prstDash val="solid"/>
              </a:ln>
            </c:spPr>
            <c:extLst>
              <c:ext xmlns:c16="http://schemas.microsoft.com/office/drawing/2014/chart" uri="{C3380CC4-5D6E-409C-BE32-E72D297353CC}">
                <c16:uniqueId val="{00000004-E4CE-BE43-B4C6-662C6FAB72DD}"/>
              </c:ext>
            </c:extLst>
          </c:dPt>
          <c:dPt>
            <c:idx val="3"/>
            <c:bubble3D val="0"/>
            <c:spPr>
              <a:solidFill>
                <a:srgbClr val="AD53A1"/>
              </a:solidFill>
              <a:ln w="12591">
                <a:noFill/>
                <a:prstDash val="solid"/>
              </a:ln>
            </c:spPr>
            <c:extLst>
              <c:ext xmlns:c16="http://schemas.microsoft.com/office/drawing/2014/chart" uri="{C3380CC4-5D6E-409C-BE32-E72D297353CC}">
                <c16:uniqueId val="{00000006-E4CE-BE43-B4C6-662C6FAB72DD}"/>
              </c:ext>
            </c:extLst>
          </c:dPt>
          <c:dPt>
            <c:idx val="4"/>
            <c:bubble3D val="0"/>
            <c:extLst>
              <c:ext xmlns:c16="http://schemas.microsoft.com/office/drawing/2014/chart" uri="{C3380CC4-5D6E-409C-BE32-E72D297353CC}">
                <c16:uniqueId val="{00000007-E4CE-BE43-B4C6-662C6FAB72DD}"/>
              </c:ext>
            </c:extLst>
          </c:dPt>
          <c:dLbls>
            <c:dLbl>
              <c:idx val="1"/>
              <c:spPr>
                <a:noFill/>
                <a:ln>
                  <a:noFill/>
                </a:ln>
                <a:effectLst/>
              </c:spPr>
              <c:txPr>
                <a:bodyPr wrap="square" lIns="38100" tIns="19050" rIns="38100" bIns="19050" anchor="ctr">
                  <a:spAutoFit/>
                </a:bodyPr>
                <a:lstStyle/>
                <a:p>
                  <a:pPr>
                    <a:defRPr sz="900">
                      <a:solidFill>
                        <a:schemeClr val="bg1">
                          <a:lumMod val="50000"/>
                        </a:schemeClr>
                      </a:solidFill>
                      <a:latin typeface="BentonSansBBVA Book" pitchFamily="2" charset="77"/>
                    </a:defRPr>
                  </a:pPr>
                  <a:endParaRPr lang="es-ES"/>
                </a:p>
              </c:txPr>
              <c:showLegendKey val="0"/>
              <c:showVal val="1"/>
              <c:showCatName val="0"/>
              <c:showSerName val="0"/>
              <c:showPercent val="0"/>
              <c:showBubbleSize val="0"/>
              <c:extLst>
                <c:ext xmlns:c16="http://schemas.microsoft.com/office/drawing/2014/chart" uri="{C3380CC4-5D6E-409C-BE32-E72D297353CC}">
                  <c16:uniqueId val="{00000002-E4CE-BE43-B4C6-662C6FAB72DD}"/>
                </c:ext>
              </c:extLst>
            </c:dLbl>
            <c:dLbl>
              <c:idx val="2"/>
              <c:layout>
                <c:manualLayout>
                  <c:x val="8.5874325689265285E-2"/>
                  <c:y val="-1.9090676504427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CE-BE43-B4C6-662C6FAB72DD}"/>
                </c:ext>
              </c:extLst>
            </c:dLbl>
            <c:dLbl>
              <c:idx val="3"/>
              <c:delete val="1"/>
              <c:extLst>
                <c:ext xmlns:c15="http://schemas.microsoft.com/office/drawing/2012/chart" uri="{CE6537A1-D6FC-4f65-9D91-7224C49458BB}"/>
                <c:ext xmlns:c16="http://schemas.microsoft.com/office/drawing/2014/chart" uri="{C3380CC4-5D6E-409C-BE32-E72D297353CC}">
                  <c16:uniqueId val="{00000006-E4CE-BE43-B4C6-662C6FAB72DD}"/>
                </c:ext>
              </c:extLst>
            </c:dLbl>
            <c:spPr>
              <a:noFill/>
              <a:ln>
                <a:noFill/>
              </a:ln>
              <a:effectLst/>
            </c:spPr>
            <c:txPr>
              <a:bodyPr wrap="square" lIns="38100" tIns="19050" rIns="38100" bIns="19050" anchor="ctr">
                <a:spAutoFit/>
              </a:bodyPr>
              <a:lstStyle/>
              <a:p>
                <a:pPr>
                  <a:defRPr sz="900">
                    <a:latin typeface="BentonSansBBVA Book" pitchFamily="2" charset="77"/>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Hoja1!$A$3:$A$5</c:f>
              <c:strCache>
                <c:ptCount val="3"/>
                <c:pt idx="0">
                  <c:v>No cercanía (0 a 36)</c:v>
                </c:pt>
                <c:pt idx="1">
                  <c:v>Intermedia (37 a 73)</c:v>
                </c:pt>
                <c:pt idx="2">
                  <c:v>Cercanía (74 a 110)</c:v>
                </c:pt>
              </c:strCache>
            </c:strRef>
          </c:cat>
          <c:val>
            <c:numRef>
              <c:f>Hoja1!$B$3:$B$5</c:f>
              <c:numCache>
                <c:formatCode>0%</c:formatCode>
                <c:ptCount val="3"/>
                <c:pt idx="0">
                  <c:v>6.6000000000000003E-2</c:v>
                </c:pt>
                <c:pt idx="1">
                  <c:v>0.47</c:v>
                </c:pt>
                <c:pt idx="2">
                  <c:v>0.45</c:v>
                </c:pt>
              </c:numCache>
            </c:numRef>
          </c:val>
          <c:extLst>
            <c:ext xmlns:c16="http://schemas.microsoft.com/office/drawing/2014/chart" uri="{C3380CC4-5D6E-409C-BE32-E72D297353CC}">
              <c16:uniqueId val="{00000008-E4CE-BE43-B4C6-662C6FAB72DD}"/>
            </c:ext>
          </c:extLst>
        </c:ser>
        <c:dLbls>
          <c:showLegendKey val="0"/>
          <c:showVal val="0"/>
          <c:showCatName val="0"/>
          <c:showSerName val="0"/>
          <c:showPercent val="0"/>
          <c:showBubbleSize val="0"/>
          <c:showLeaderLines val="1"/>
        </c:dLbls>
        <c:firstSliceAng val="320"/>
      </c:pieChart>
      <c:spPr>
        <a:noFill/>
        <a:ln w="25181">
          <a:noFill/>
        </a:ln>
      </c:spPr>
    </c:plotArea>
    <c:legend>
      <c:legendPos val="r"/>
      <c:layout>
        <c:manualLayout>
          <c:xMode val="edge"/>
          <c:yMode val="edge"/>
          <c:x val="0.60984136236654751"/>
          <c:y val="3.916174192351643E-2"/>
          <c:w val="0.23640664331832723"/>
          <c:h val="0.45586370880434945"/>
        </c:manualLayout>
      </c:layout>
      <c:overlay val="0"/>
      <c:txPr>
        <a:bodyPr/>
        <a:lstStyle/>
        <a:p>
          <a:pPr>
            <a:defRPr sz="900" b="0">
              <a:solidFill>
                <a:srgbClr val="666666"/>
              </a:solidFill>
              <a:latin typeface="+mj-lt"/>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2077561921985949"/>
          <c:y val="9.7386273554761623E-4"/>
          <c:w val="0.27176684846104893"/>
          <c:h val="0.94084758305103089"/>
        </c:manualLayout>
      </c:layout>
      <c:barChart>
        <c:barDir val="bar"/>
        <c:grouping val="clustered"/>
        <c:varyColors val="0"/>
        <c:dLbls>
          <c:showLegendKey val="0"/>
          <c:showVal val="1"/>
          <c:showCatName val="0"/>
          <c:showSerName val="0"/>
          <c:showPercent val="0"/>
          <c:showBubbleSize val="0"/>
        </c:dLbls>
        <c:gapWidth val="66"/>
        <c:axId val="412230304"/>
        <c:axId val="412231088"/>
      </c:barChart>
      <c:catAx>
        <c:axId val="412230304"/>
        <c:scaling>
          <c:orientation val="minMax"/>
        </c:scaling>
        <c:delete val="1"/>
        <c:axPos val="l"/>
        <c:numFmt formatCode="General" sourceLinked="1"/>
        <c:majorTickMark val="out"/>
        <c:minorTickMark val="none"/>
        <c:tickLblPos val="nextTo"/>
        <c:crossAx val="412231088"/>
        <c:crosses val="autoZero"/>
        <c:auto val="1"/>
        <c:lblAlgn val="ctr"/>
        <c:lblOffset val="100"/>
        <c:noMultiLvlLbl val="0"/>
      </c:catAx>
      <c:valAx>
        <c:axId val="412231088"/>
        <c:scaling>
          <c:orientation val="minMax"/>
          <c:max val="1"/>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Calibri" panose="020F0502020204030204" pitchFamily="34" charset="0"/>
                <a:ea typeface="Century Gothic"/>
                <a:cs typeface="Calibri" panose="020F0502020204030204" pitchFamily="34" charset="0"/>
              </a:defRPr>
            </a:pPr>
            <a:endParaRPr lang="es-ES"/>
          </a:p>
        </c:txPr>
        <c:crossAx val="412230304"/>
        <c:crosses val="autoZero"/>
        <c:crossBetween val="between"/>
        <c:majorUnit val="0.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22799328366076071"/>
          <c:h val="0.85629031270476319"/>
        </c:manualLayout>
      </c:layout>
      <c:barChart>
        <c:barDir val="bar"/>
        <c:grouping val="stacked"/>
        <c:varyColors val="0"/>
        <c:ser>
          <c:idx val="4"/>
          <c:order val="0"/>
          <c:tx>
            <c:strRef>
              <c:f>Hoja1!$B$6</c:f>
              <c:strCache>
                <c:ptCount val="1"/>
                <c:pt idx="0">
                  <c:v>No cercanía</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043A-CA49-B950-D3CDAD2116E2}"/>
              </c:ext>
            </c:extLst>
          </c:dPt>
          <c:dPt>
            <c:idx val="1"/>
            <c:invertIfNegative val="0"/>
            <c:bubble3D val="0"/>
            <c:extLst>
              <c:ext xmlns:c16="http://schemas.microsoft.com/office/drawing/2014/chart" uri="{C3380CC4-5D6E-409C-BE32-E72D297353CC}">
                <c16:uniqueId val="{00000001-043A-CA49-B950-D3CDAD2116E2}"/>
              </c:ext>
            </c:extLst>
          </c:dPt>
          <c:dPt>
            <c:idx val="2"/>
            <c:invertIfNegative val="0"/>
            <c:bubble3D val="0"/>
            <c:extLst>
              <c:ext xmlns:c16="http://schemas.microsoft.com/office/drawing/2014/chart" uri="{C3380CC4-5D6E-409C-BE32-E72D297353CC}">
                <c16:uniqueId val="{00000002-043A-CA49-B950-D3CDAD2116E2}"/>
              </c:ext>
            </c:extLst>
          </c:dPt>
          <c:dPt>
            <c:idx val="3"/>
            <c:invertIfNegative val="0"/>
            <c:bubble3D val="0"/>
            <c:extLst>
              <c:ext xmlns:c16="http://schemas.microsoft.com/office/drawing/2014/chart" uri="{C3380CC4-5D6E-409C-BE32-E72D297353CC}">
                <c16:uniqueId val="{00000003-043A-CA49-B950-D3CDAD2116E2}"/>
              </c:ext>
            </c:extLst>
          </c:dPt>
          <c:dPt>
            <c:idx val="4"/>
            <c:invertIfNegative val="0"/>
            <c:bubble3D val="0"/>
            <c:extLst>
              <c:ext xmlns:c16="http://schemas.microsoft.com/office/drawing/2014/chart" uri="{C3380CC4-5D6E-409C-BE32-E72D297353CC}">
                <c16:uniqueId val="{00000004-043A-CA49-B950-D3CDAD2116E2}"/>
              </c:ext>
            </c:extLst>
          </c:dPt>
          <c:dPt>
            <c:idx val="6"/>
            <c:invertIfNegative val="0"/>
            <c:bubble3D val="0"/>
            <c:extLst>
              <c:ext xmlns:c16="http://schemas.microsoft.com/office/drawing/2014/chart" uri="{C3380CC4-5D6E-409C-BE32-E72D297353CC}">
                <c16:uniqueId val="{00000005-043A-CA49-B950-D3CDAD2116E2}"/>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Hoja1!$C$4:$AG$5</c:f>
              <c:multiLvlStrCache>
                <c:ptCount val="31"/>
                <c:lvl>
                  <c:pt idx="0">
                    <c:v>No</c:v>
                  </c:pt>
                  <c:pt idx="1">
                    <c:v>Si</c:v>
                  </c:pt>
                  <c:pt idx="3">
                    <c:v>Ninguno</c:v>
                  </c:pt>
                  <c:pt idx="4">
                    <c:v>Otros</c:v>
                  </c:pt>
                  <c:pt idx="5">
                    <c:v>VOX</c:v>
                  </c:pt>
                  <c:pt idx="6">
                    <c:v>PP</c:v>
                  </c:pt>
                  <c:pt idx="7">
                    <c:v>PSOE</c:v>
                  </c:pt>
                  <c:pt idx="8">
                    <c:v>SUMAR</c:v>
                  </c:pt>
                  <c:pt idx="10">
                    <c:v>Derecha (6-10)</c:v>
                  </c:pt>
                  <c:pt idx="11">
                    <c:v>Centro (5)</c:v>
                  </c:pt>
                  <c:pt idx="12">
                    <c:v>Izquierda (0-4)</c:v>
                  </c:pt>
                  <c:pt idx="14">
                    <c:v>Alta (6-10)</c:v>
                  </c:pt>
                  <c:pt idx="15">
                    <c:v>Media (5)</c:v>
                  </c:pt>
                  <c:pt idx="16">
                    <c:v>Baja (0-4)</c:v>
                  </c:pt>
                  <c:pt idx="18">
                    <c:v>Tercer Grado</c:v>
                  </c:pt>
                  <c:pt idx="19">
                    <c:v>Segundo Grado</c:v>
                  </c:pt>
                  <c:pt idx="20">
                    <c:v>Primer Grado</c:v>
                  </c:pt>
                  <c:pt idx="22">
                    <c:v>65 y más</c:v>
                  </c:pt>
                  <c:pt idx="23">
                    <c:v>55-64</c:v>
                  </c:pt>
                  <c:pt idx="24">
                    <c:v>45-54</c:v>
                  </c:pt>
                  <c:pt idx="25">
                    <c:v>35-44</c:v>
                  </c:pt>
                  <c:pt idx="26">
                    <c:v>25-34</c:v>
                  </c:pt>
                  <c:pt idx="27">
                    <c:v>18-24</c:v>
                  </c:pt>
                  <c:pt idx="29">
                    <c:v>Mujer</c:v>
                  </c:pt>
                  <c:pt idx="30">
                    <c:v>Hombre</c:v>
                  </c:pt>
                </c:lvl>
                <c:lvl>
                  <c:pt idx="0">
                    <c:v>Tiene animales</c:v>
                  </c:pt>
                  <c:pt idx="3">
                    <c:v>Simpatía política</c:v>
                  </c:pt>
                  <c:pt idx="10">
                    <c:v>Ideología</c:v>
                  </c:pt>
                  <c:pt idx="14">
                    <c:v>Religiosidad</c:v>
                  </c:pt>
                  <c:pt idx="18">
                    <c:v>Estudios</c:v>
                  </c:pt>
                  <c:pt idx="22">
                    <c:v>Edad</c:v>
                  </c:pt>
                  <c:pt idx="29">
                    <c:v>Sexo</c:v>
                  </c:pt>
                </c:lvl>
              </c:multiLvlStrCache>
            </c:multiLvlStrRef>
          </c:cat>
          <c:val>
            <c:numRef>
              <c:f>Hoja1!$C$6:$AG$6</c:f>
              <c:numCache>
                <c:formatCode>0%</c:formatCode>
                <c:ptCount val="31"/>
                <c:pt idx="0">
                  <c:v>9.7000000000000003E-2</c:v>
                </c:pt>
                <c:pt idx="1">
                  <c:v>5.2999999999999999E-2</c:v>
                </c:pt>
                <c:pt idx="3">
                  <c:v>7.4999999999999997E-2</c:v>
                </c:pt>
                <c:pt idx="4">
                  <c:v>5.8000000000000003E-2</c:v>
                </c:pt>
                <c:pt idx="5">
                  <c:v>0.124</c:v>
                </c:pt>
                <c:pt idx="6">
                  <c:v>0.115</c:v>
                </c:pt>
                <c:pt idx="7">
                  <c:v>3.9E-2</c:v>
                </c:pt>
                <c:pt idx="8">
                  <c:v>7.2999999999999995E-2</c:v>
                </c:pt>
                <c:pt idx="10">
                  <c:v>0.1</c:v>
                </c:pt>
                <c:pt idx="11">
                  <c:v>7.1999999999999995E-2</c:v>
                </c:pt>
                <c:pt idx="12">
                  <c:v>0.06</c:v>
                </c:pt>
                <c:pt idx="14">
                  <c:v>0.08</c:v>
                </c:pt>
                <c:pt idx="15">
                  <c:v>8.2000000000000003E-2</c:v>
                </c:pt>
                <c:pt idx="16">
                  <c:v>6.7000000000000004E-2</c:v>
                </c:pt>
                <c:pt idx="18">
                  <c:v>8.7999999999999995E-2</c:v>
                </c:pt>
                <c:pt idx="19">
                  <c:v>8.5999999999999993E-2</c:v>
                </c:pt>
                <c:pt idx="20">
                  <c:v>5.1999999999999998E-2</c:v>
                </c:pt>
                <c:pt idx="22">
                  <c:v>6.3E-2</c:v>
                </c:pt>
                <c:pt idx="23">
                  <c:v>0.10100000000000001</c:v>
                </c:pt>
                <c:pt idx="24">
                  <c:v>0.09</c:v>
                </c:pt>
                <c:pt idx="25">
                  <c:v>7.0000000000000007E-2</c:v>
                </c:pt>
                <c:pt idx="26">
                  <c:v>6.3E-2</c:v>
                </c:pt>
                <c:pt idx="27">
                  <c:v>3.2000000000000001E-2</c:v>
                </c:pt>
                <c:pt idx="29">
                  <c:v>5.3999999999999999E-2</c:v>
                </c:pt>
                <c:pt idx="30">
                  <c:v>9.1999999999999998E-2</c:v>
                </c:pt>
              </c:numCache>
            </c:numRef>
          </c:val>
          <c:extLst>
            <c:ext xmlns:c16="http://schemas.microsoft.com/office/drawing/2014/chart" uri="{C3380CC4-5D6E-409C-BE32-E72D297353CC}">
              <c16:uniqueId val="{00000006-043A-CA49-B950-D3CDAD2116E2}"/>
            </c:ext>
          </c:extLst>
        </c:ser>
        <c:ser>
          <c:idx val="0"/>
          <c:order val="1"/>
          <c:tx>
            <c:strRef>
              <c:f>Hoja1!$B$7</c:f>
              <c:strCache>
                <c:ptCount val="1"/>
                <c:pt idx="0">
                  <c:v>Intermedia</c:v>
                </c:pt>
              </c:strCache>
            </c:strRef>
          </c:tx>
          <c:spPr>
            <a:solidFill>
              <a:srgbClr val="F8CD51"/>
            </a:solidFill>
            <a:ln w="3175">
              <a:noFill/>
            </a:ln>
          </c:spPr>
          <c:invertIfNegative val="0"/>
          <c:dLbls>
            <c:dLbl>
              <c:idx val="2"/>
              <c:numFmt formatCode="0%" sourceLinked="0"/>
              <c:spPr>
                <a:noFill/>
                <a:ln>
                  <a:noFill/>
                </a:ln>
                <a:effectLst/>
              </c:spPr>
              <c:txPr>
                <a:bodyPr wrap="square" lIns="38100" tIns="19050" rIns="38100" bIns="19050" anchor="ctr">
                  <a:noAutofit/>
                </a:bodyPr>
                <a:lstStyle/>
                <a:p>
                  <a:pPr>
                    <a:defRPr sz="800">
                      <a:solidFill>
                        <a:srgbClr val="666666"/>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3A-CA49-B950-D3CDAD2116E2}"/>
                </c:ext>
              </c:extLst>
            </c:dLbl>
            <c:numFmt formatCode="0%" sourceLinked="0"/>
            <c:spPr>
              <a:noFill/>
              <a:ln>
                <a:noFill/>
              </a:ln>
              <a:effectLst/>
            </c:spPr>
            <c:txPr>
              <a:bodyPr wrap="square" lIns="38100" tIns="19050" rIns="38100" bIns="19050" anchor="ctr">
                <a:spAutoFit/>
              </a:bodyPr>
              <a:lstStyle/>
              <a:p>
                <a:pPr>
                  <a:defRPr sz="800">
                    <a:solidFill>
                      <a:srgbClr val="666666"/>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Hoja1!$C$4:$AG$5</c:f>
              <c:multiLvlStrCache>
                <c:ptCount val="31"/>
                <c:lvl>
                  <c:pt idx="0">
                    <c:v>No</c:v>
                  </c:pt>
                  <c:pt idx="1">
                    <c:v>Si</c:v>
                  </c:pt>
                  <c:pt idx="3">
                    <c:v>Ninguno</c:v>
                  </c:pt>
                  <c:pt idx="4">
                    <c:v>Otros</c:v>
                  </c:pt>
                  <c:pt idx="5">
                    <c:v>VOX</c:v>
                  </c:pt>
                  <c:pt idx="6">
                    <c:v>PP</c:v>
                  </c:pt>
                  <c:pt idx="7">
                    <c:v>PSOE</c:v>
                  </c:pt>
                  <c:pt idx="8">
                    <c:v>SUMAR</c:v>
                  </c:pt>
                  <c:pt idx="10">
                    <c:v>Derecha (6-10)</c:v>
                  </c:pt>
                  <c:pt idx="11">
                    <c:v>Centro (5)</c:v>
                  </c:pt>
                  <c:pt idx="12">
                    <c:v>Izquierda (0-4)</c:v>
                  </c:pt>
                  <c:pt idx="14">
                    <c:v>Alta (6-10)</c:v>
                  </c:pt>
                  <c:pt idx="15">
                    <c:v>Media (5)</c:v>
                  </c:pt>
                  <c:pt idx="16">
                    <c:v>Baja (0-4)</c:v>
                  </c:pt>
                  <c:pt idx="18">
                    <c:v>Tercer Grado</c:v>
                  </c:pt>
                  <c:pt idx="19">
                    <c:v>Segundo Grado</c:v>
                  </c:pt>
                  <c:pt idx="20">
                    <c:v>Primer Grado</c:v>
                  </c:pt>
                  <c:pt idx="22">
                    <c:v>65 y más</c:v>
                  </c:pt>
                  <c:pt idx="23">
                    <c:v>55-64</c:v>
                  </c:pt>
                  <c:pt idx="24">
                    <c:v>45-54</c:v>
                  </c:pt>
                  <c:pt idx="25">
                    <c:v>35-44</c:v>
                  </c:pt>
                  <c:pt idx="26">
                    <c:v>25-34</c:v>
                  </c:pt>
                  <c:pt idx="27">
                    <c:v>18-24</c:v>
                  </c:pt>
                  <c:pt idx="29">
                    <c:v>Mujer</c:v>
                  </c:pt>
                  <c:pt idx="30">
                    <c:v>Hombre</c:v>
                  </c:pt>
                </c:lvl>
                <c:lvl>
                  <c:pt idx="0">
                    <c:v>Tiene animales</c:v>
                  </c:pt>
                  <c:pt idx="3">
                    <c:v>Simpatía política</c:v>
                  </c:pt>
                  <c:pt idx="10">
                    <c:v>Ideología</c:v>
                  </c:pt>
                  <c:pt idx="14">
                    <c:v>Religiosidad</c:v>
                  </c:pt>
                  <c:pt idx="18">
                    <c:v>Estudios</c:v>
                  </c:pt>
                  <c:pt idx="22">
                    <c:v>Edad</c:v>
                  </c:pt>
                  <c:pt idx="29">
                    <c:v>Sexo</c:v>
                  </c:pt>
                </c:lvl>
              </c:multiLvlStrCache>
            </c:multiLvlStrRef>
          </c:cat>
          <c:val>
            <c:numRef>
              <c:f>Hoja1!$C$7:$AG$7</c:f>
              <c:numCache>
                <c:formatCode>0%</c:formatCode>
                <c:ptCount val="31"/>
                <c:pt idx="0">
                  <c:v>0.51500000000000001</c:v>
                </c:pt>
                <c:pt idx="1">
                  <c:v>0.439</c:v>
                </c:pt>
                <c:pt idx="3">
                  <c:v>0.46400000000000002</c:v>
                </c:pt>
                <c:pt idx="4">
                  <c:v>0.59299999999999997</c:v>
                </c:pt>
                <c:pt idx="5">
                  <c:v>0.45700000000000002</c:v>
                </c:pt>
                <c:pt idx="6">
                  <c:v>0.42599999999999999</c:v>
                </c:pt>
                <c:pt idx="7">
                  <c:v>0.438</c:v>
                </c:pt>
                <c:pt idx="8">
                  <c:v>0.53</c:v>
                </c:pt>
                <c:pt idx="10">
                  <c:v>0.46400000000000002</c:v>
                </c:pt>
                <c:pt idx="11">
                  <c:v>0.439</c:v>
                </c:pt>
                <c:pt idx="12">
                  <c:v>0.51600000000000001</c:v>
                </c:pt>
                <c:pt idx="14">
                  <c:v>0.41299999999999998</c:v>
                </c:pt>
                <c:pt idx="15">
                  <c:v>0.443</c:v>
                </c:pt>
                <c:pt idx="16">
                  <c:v>0.51800000000000002</c:v>
                </c:pt>
                <c:pt idx="18">
                  <c:v>0.56599999999999995</c:v>
                </c:pt>
                <c:pt idx="19">
                  <c:v>0.47299999999999998</c:v>
                </c:pt>
                <c:pt idx="20">
                  <c:v>0.39300000000000002</c:v>
                </c:pt>
                <c:pt idx="22">
                  <c:v>0.42699999999999999</c:v>
                </c:pt>
                <c:pt idx="23">
                  <c:v>0.47799999999999998</c:v>
                </c:pt>
                <c:pt idx="24">
                  <c:v>0.45500000000000002</c:v>
                </c:pt>
                <c:pt idx="25">
                  <c:v>0.51400000000000001</c:v>
                </c:pt>
                <c:pt idx="26">
                  <c:v>0.504</c:v>
                </c:pt>
                <c:pt idx="27">
                  <c:v>0.50800000000000001</c:v>
                </c:pt>
                <c:pt idx="29">
                  <c:v>0.45600000000000002</c:v>
                </c:pt>
                <c:pt idx="30">
                  <c:v>0.49199999999999999</c:v>
                </c:pt>
              </c:numCache>
            </c:numRef>
          </c:val>
          <c:extLst>
            <c:ext xmlns:c16="http://schemas.microsoft.com/office/drawing/2014/chart" uri="{C3380CC4-5D6E-409C-BE32-E72D297353CC}">
              <c16:uniqueId val="{00000008-043A-CA49-B950-D3CDAD2116E2}"/>
            </c:ext>
          </c:extLst>
        </c:ser>
        <c:ser>
          <c:idx val="1"/>
          <c:order val="2"/>
          <c:tx>
            <c:strRef>
              <c:f>Hoja1!$B$8</c:f>
              <c:strCache>
                <c:ptCount val="1"/>
                <c:pt idx="0">
                  <c:v>Cercanía</c:v>
                </c:pt>
              </c:strCache>
            </c:strRef>
          </c:tx>
          <c:spPr>
            <a:solidFill>
              <a:srgbClr val="00B050"/>
            </a:solidFill>
            <a:ln w="3175">
              <a:noFill/>
            </a:ln>
          </c:spPr>
          <c:invertIfNegative val="0"/>
          <c:dLbls>
            <c:dLbl>
              <c:idx val="5"/>
              <c:layout>
                <c:manualLayout>
                  <c:x val="-1.5371136080668286E-3"/>
                  <c:y val="3.22666782521838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3A-CA49-B950-D3CDAD2116E2}"/>
                </c:ext>
              </c:extLst>
            </c:dLbl>
            <c:dLbl>
              <c:idx val="13"/>
              <c:layout>
                <c:manualLayout>
                  <c:x val="7.6855680403338051E-3"/>
                  <c:y val="-1.1797872164973581E-3"/>
                </c:manualLayout>
              </c:layout>
              <c:numFmt formatCode="0%" sourceLinked="0"/>
              <c:spPr>
                <a:noFill/>
                <a:ln>
                  <a:noFill/>
                </a:ln>
                <a:effectLst/>
              </c:spPr>
              <c:txPr>
                <a:bodyPr wrap="square" lIns="38100" tIns="19050" rIns="38100" bIns="19050" anchor="ctr">
                  <a:noAutofit/>
                </a:bodyPr>
                <a:lstStyle/>
                <a:p>
                  <a:pPr>
                    <a:defRPr sz="800">
                      <a:solidFill>
                        <a:schemeClr val="bg1"/>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3.0650045344851436E-2"/>
                      <c:h val="1.8914506125035348E-2"/>
                    </c:manualLayout>
                  </c15:layout>
                </c:ext>
                <c:ext xmlns:c16="http://schemas.microsoft.com/office/drawing/2014/chart" uri="{C3380CC4-5D6E-409C-BE32-E72D297353CC}">
                  <c16:uniqueId val="{0000000A-043A-CA49-B950-D3CDAD2116E2}"/>
                </c:ext>
              </c:extLst>
            </c:dLbl>
            <c:dLbl>
              <c:idx val="15"/>
              <c:layout>
                <c:manualLayout>
                  <c:x val="-1.5371136080668286E-3"/>
                  <c:y val="-6.4533356504365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3A-CA49-B950-D3CDAD2116E2}"/>
                </c:ext>
              </c:extLst>
            </c:dLbl>
            <c:numFmt formatCode="0%" sourceLinked="0"/>
            <c:spPr>
              <a:noFill/>
              <a:ln>
                <a:noFill/>
              </a:ln>
              <a:effectLst/>
            </c:spPr>
            <c:txPr>
              <a:bodyPr wrap="square" lIns="38100" tIns="19050" rIns="38100" bIns="19050" anchor="ctr">
                <a:spAutoFit/>
              </a:bodyPr>
              <a:lstStyle/>
              <a:p>
                <a:pPr>
                  <a:defRPr sz="800">
                    <a:solidFill>
                      <a:schemeClr val="bg1"/>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Hoja1!$C$4:$AG$5</c:f>
              <c:multiLvlStrCache>
                <c:ptCount val="31"/>
                <c:lvl>
                  <c:pt idx="0">
                    <c:v>No</c:v>
                  </c:pt>
                  <c:pt idx="1">
                    <c:v>Si</c:v>
                  </c:pt>
                  <c:pt idx="3">
                    <c:v>Ninguno</c:v>
                  </c:pt>
                  <c:pt idx="4">
                    <c:v>Otros</c:v>
                  </c:pt>
                  <c:pt idx="5">
                    <c:v>VOX</c:v>
                  </c:pt>
                  <c:pt idx="6">
                    <c:v>PP</c:v>
                  </c:pt>
                  <c:pt idx="7">
                    <c:v>PSOE</c:v>
                  </c:pt>
                  <c:pt idx="8">
                    <c:v>SUMAR</c:v>
                  </c:pt>
                  <c:pt idx="10">
                    <c:v>Derecha (6-10)</c:v>
                  </c:pt>
                  <c:pt idx="11">
                    <c:v>Centro (5)</c:v>
                  </c:pt>
                  <c:pt idx="12">
                    <c:v>Izquierda (0-4)</c:v>
                  </c:pt>
                  <c:pt idx="14">
                    <c:v>Alta (6-10)</c:v>
                  </c:pt>
                  <c:pt idx="15">
                    <c:v>Media (5)</c:v>
                  </c:pt>
                  <c:pt idx="16">
                    <c:v>Baja (0-4)</c:v>
                  </c:pt>
                  <c:pt idx="18">
                    <c:v>Tercer Grado</c:v>
                  </c:pt>
                  <c:pt idx="19">
                    <c:v>Segundo Grado</c:v>
                  </c:pt>
                  <c:pt idx="20">
                    <c:v>Primer Grado</c:v>
                  </c:pt>
                  <c:pt idx="22">
                    <c:v>65 y más</c:v>
                  </c:pt>
                  <c:pt idx="23">
                    <c:v>55-64</c:v>
                  </c:pt>
                  <c:pt idx="24">
                    <c:v>45-54</c:v>
                  </c:pt>
                  <c:pt idx="25">
                    <c:v>35-44</c:v>
                  </c:pt>
                  <c:pt idx="26">
                    <c:v>25-34</c:v>
                  </c:pt>
                  <c:pt idx="27">
                    <c:v>18-24</c:v>
                  </c:pt>
                  <c:pt idx="29">
                    <c:v>Mujer</c:v>
                  </c:pt>
                  <c:pt idx="30">
                    <c:v>Hombre</c:v>
                  </c:pt>
                </c:lvl>
                <c:lvl>
                  <c:pt idx="0">
                    <c:v>Tiene animales</c:v>
                  </c:pt>
                  <c:pt idx="3">
                    <c:v>Simpatía política</c:v>
                  </c:pt>
                  <c:pt idx="10">
                    <c:v>Ideología</c:v>
                  </c:pt>
                  <c:pt idx="14">
                    <c:v>Religiosidad</c:v>
                  </c:pt>
                  <c:pt idx="18">
                    <c:v>Estudios</c:v>
                  </c:pt>
                  <c:pt idx="22">
                    <c:v>Edad</c:v>
                  </c:pt>
                  <c:pt idx="29">
                    <c:v>Sexo</c:v>
                  </c:pt>
                </c:lvl>
              </c:multiLvlStrCache>
            </c:multiLvlStrRef>
          </c:cat>
          <c:val>
            <c:numRef>
              <c:f>Hoja1!$C$8:$AG$8</c:f>
              <c:numCache>
                <c:formatCode>0%</c:formatCode>
                <c:ptCount val="31"/>
                <c:pt idx="0">
                  <c:v>0.38800000000000001</c:v>
                </c:pt>
                <c:pt idx="1">
                  <c:v>0.50800000000000001</c:v>
                </c:pt>
                <c:pt idx="3">
                  <c:v>0.46100000000000002</c:v>
                </c:pt>
                <c:pt idx="4">
                  <c:v>0.34899999999999998</c:v>
                </c:pt>
                <c:pt idx="5">
                  <c:v>0.41899999999999998</c:v>
                </c:pt>
                <c:pt idx="6">
                  <c:v>0.46</c:v>
                </c:pt>
                <c:pt idx="7">
                  <c:v>0.52300000000000002</c:v>
                </c:pt>
                <c:pt idx="8">
                  <c:v>0.39700000000000002</c:v>
                </c:pt>
                <c:pt idx="10">
                  <c:v>0.436</c:v>
                </c:pt>
                <c:pt idx="11">
                  <c:v>0.48899999999999999</c:v>
                </c:pt>
                <c:pt idx="12">
                  <c:v>0.42399999999999999</c:v>
                </c:pt>
                <c:pt idx="14">
                  <c:v>0.50700000000000001</c:v>
                </c:pt>
                <c:pt idx="15">
                  <c:v>0.47499999999999998</c:v>
                </c:pt>
                <c:pt idx="16">
                  <c:v>0.41599999999999998</c:v>
                </c:pt>
                <c:pt idx="18">
                  <c:v>0.34599999999999997</c:v>
                </c:pt>
                <c:pt idx="19">
                  <c:v>0.441</c:v>
                </c:pt>
                <c:pt idx="20">
                  <c:v>0.55500000000000005</c:v>
                </c:pt>
                <c:pt idx="22">
                  <c:v>0.51</c:v>
                </c:pt>
                <c:pt idx="23">
                  <c:v>0.42099999999999999</c:v>
                </c:pt>
                <c:pt idx="24">
                  <c:v>0.45500000000000002</c:v>
                </c:pt>
                <c:pt idx="25">
                  <c:v>0.41599999999999998</c:v>
                </c:pt>
                <c:pt idx="26">
                  <c:v>0.434</c:v>
                </c:pt>
                <c:pt idx="27">
                  <c:v>0.45900000000000002</c:v>
                </c:pt>
                <c:pt idx="29">
                  <c:v>0.49</c:v>
                </c:pt>
                <c:pt idx="30">
                  <c:v>0.41599999999999998</c:v>
                </c:pt>
              </c:numCache>
            </c:numRef>
          </c:val>
          <c:extLst>
            <c:ext xmlns:c16="http://schemas.microsoft.com/office/drawing/2014/chart" uri="{C3380CC4-5D6E-409C-BE32-E72D297353CC}">
              <c16:uniqueId val="{0000000C-043A-CA49-B950-D3CDAD2116E2}"/>
            </c:ext>
          </c:extLst>
        </c:ser>
        <c:dLbls>
          <c:showLegendKey val="0"/>
          <c:showVal val="1"/>
          <c:showCatName val="0"/>
          <c:showSerName val="0"/>
          <c:showPercent val="0"/>
          <c:showBubbleSize val="0"/>
        </c:dLbls>
        <c:gapWidth val="60"/>
        <c:overlap val="100"/>
        <c:axId val="412231872"/>
        <c:axId val="412232264"/>
      </c:barChart>
      <c:catAx>
        <c:axId val="412231872"/>
        <c:scaling>
          <c:orientation val="minMax"/>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autoZero"/>
        <c:crossBetween val="between"/>
        <c:majorUnit val="0.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5.3579114058991927E-2"/>
          <c:w val="0.50962040435360378"/>
          <c:h val="0.79086249350777305"/>
        </c:manualLayout>
      </c:layout>
      <c:barChart>
        <c:barDir val="bar"/>
        <c:grouping val="clustered"/>
        <c:varyColors val="0"/>
        <c:ser>
          <c:idx val="4"/>
          <c:order val="0"/>
          <c:tx>
            <c:strRef>
              <c:f>Sheet1!$A$4</c:f>
              <c:strCache>
                <c:ptCount val="1"/>
              </c:strCache>
            </c:strRef>
          </c:tx>
          <c:spPr>
            <a:solidFill>
              <a:srgbClr val="2DCCCD"/>
            </a:solidFill>
            <a:ln w="9525">
              <a:noFill/>
              <a:prstDash val="solid"/>
            </a:ln>
          </c:spPr>
          <c:invertIfNegative val="0"/>
          <c:dPt>
            <c:idx val="0"/>
            <c:invertIfNegative val="0"/>
            <c:bubble3D val="0"/>
            <c:extLst>
              <c:ext xmlns:c16="http://schemas.microsoft.com/office/drawing/2014/chart" uri="{C3380CC4-5D6E-409C-BE32-E72D297353CC}">
                <c16:uniqueId val="{00000000-B311-BE42-B00E-1EBACC93E50F}"/>
              </c:ext>
            </c:extLst>
          </c:dPt>
          <c:dPt>
            <c:idx val="1"/>
            <c:invertIfNegative val="0"/>
            <c:bubble3D val="0"/>
            <c:extLst>
              <c:ext xmlns:c16="http://schemas.microsoft.com/office/drawing/2014/chart" uri="{C3380CC4-5D6E-409C-BE32-E72D297353CC}">
                <c16:uniqueId val="{00000001-B311-BE42-B00E-1EBACC93E50F}"/>
              </c:ext>
            </c:extLst>
          </c:dPt>
          <c:dPt>
            <c:idx val="2"/>
            <c:invertIfNegative val="0"/>
            <c:bubble3D val="0"/>
            <c:extLst>
              <c:ext xmlns:c16="http://schemas.microsoft.com/office/drawing/2014/chart" uri="{C3380CC4-5D6E-409C-BE32-E72D297353CC}">
                <c16:uniqueId val="{00000002-B311-BE42-B00E-1EBACC93E50F}"/>
              </c:ext>
            </c:extLst>
          </c:dPt>
          <c:dPt>
            <c:idx val="3"/>
            <c:invertIfNegative val="0"/>
            <c:bubble3D val="0"/>
            <c:extLst>
              <c:ext xmlns:c16="http://schemas.microsoft.com/office/drawing/2014/chart" uri="{C3380CC4-5D6E-409C-BE32-E72D297353CC}">
                <c16:uniqueId val="{00000003-B311-BE42-B00E-1EBACC93E50F}"/>
              </c:ext>
            </c:extLst>
          </c:dPt>
          <c:dPt>
            <c:idx val="4"/>
            <c:invertIfNegative val="0"/>
            <c:bubble3D val="0"/>
            <c:extLst>
              <c:ext xmlns:c16="http://schemas.microsoft.com/office/drawing/2014/chart" uri="{C3380CC4-5D6E-409C-BE32-E72D297353CC}">
                <c16:uniqueId val="{00000004-B311-BE42-B00E-1EBACC93E50F}"/>
              </c:ext>
            </c:extLst>
          </c:dPt>
          <c:dPt>
            <c:idx val="5"/>
            <c:invertIfNegative val="0"/>
            <c:bubble3D val="0"/>
            <c:extLst>
              <c:ext xmlns:c16="http://schemas.microsoft.com/office/drawing/2014/chart" uri="{C3380CC4-5D6E-409C-BE32-E72D297353CC}">
                <c16:uniqueId val="{00000005-B311-BE42-B00E-1EBACC93E50F}"/>
              </c:ext>
            </c:extLst>
          </c:dPt>
          <c:dPt>
            <c:idx val="6"/>
            <c:invertIfNegative val="0"/>
            <c:bubble3D val="0"/>
            <c:extLst>
              <c:ext xmlns:c16="http://schemas.microsoft.com/office/drawing/2014/chart" uri="{C3380CC4-5D6E-409C-BE32-E72D297353CC}">
                <c16:uniqueId val="{00000006-B311-BE42-B00E-1EBACC93E50F}"/>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Sheet1!$B$3:$M$3</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Sheet1!$B$4:$M$4</c:f>
              <c:numCache>
                <c:formatCode>0.00</c:formatCode>
                <c:ptCount val="12"/>
                <c:pt idx="0">
                  <c:v>0.9</c:v>
                </c:pt>
                <c:pt idx="1">
                  <c:v>1.3</c:v>
                </c:pt>
                <c:pt idx="2">
                  <c:v>1.3</c:v>
                </c:pt>
                <c:pt idx="3">
                  <c:v>1.4</c:v>
                </c:pt>
                <c:pt idx="4">
                  <c:v>1.5</c:v>
                </c:pt>
                <c:pt idx="5">
                  <c:v>1.6</c:v>
                </c:pt>
                <c:pt idx="6">
                  <c:v>1.8</c:v>
                </c:pt>
                <c:pt idx="7">
                  <c:v>4.5999999999999996</c:v>
                </c:pt>
                <c:pt idx="8">
                  <c:v>5.6</c:v>
                </c:pt>
                <c:pt idx="9">
                  <c:v>5.8</c:v>
                </c:pt>
                <c:pt idx="10">
                  <c:v>6.1</c:v>
                </c:pt>
                <c:pt idx="11">
                  <c:v>6.7</c:v>
                </c:pt>
              </c:numCache>
            </c:numRef>
          </c:val>
          <c:extLst>
            <c:ext xmlns:c16="http://schemas.microsoft.com/office/drawing/2014/chart" uri="{C3380CC4-5D6E-409C-BE32-E72D297353CC}">
              <c16:uniqueId val="{00000007-B311-BE42-B00E-1EBACC93E50F}"/>
            </c:ext>
          </c:extLst>
        </c:ser>
        <c:dLbls>
          <c:showLegendKey val="0"/>
          <c:showVal val="1"/>
          <c:showCatName val="0"/>
          <c:showSerName val="0"/>
          <c:showPercent val="0"/>
          <c:showBubbleSize val="0"/>
        </c:dLbls>
        <c:gapWidth val="60"/>
        <c:axId val="410601024"/>
        <c:axId val="410600240"/>
      </c:barChart>
      <c:catAx>
        <c:axId val="410601024"/>
        <c:scaling>
          <c:orientation val="minMax"/>
        </c:scaling>
        <c:delete val="1"/>
        <c:axPos val="l"/>
        <c:numFmt formatCode="General" sourceLinked="1"/>
        <c:majorTickMark val="out"/>
        <c:minorTickMark val="none"/>
        <c:tickLblPos val="nextTo"/>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81582341732384178"/>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Hoja1!$B$1:$M$1</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Hoja1!$B$2:$M$2</c:f>
              <c:numCache>
                <c:formatCode>0%</c:formatCode>
                <c:ptCount val="12"/>
                <c:pt idx="0">
                  <c:v>0.84174400000000005</c:v>
                </c:pt>
                <c:pt idx="1">
                  <c:v>0.77198599999999995</c:v>
                </c:pt>
                <c:pt idx="2">
                  <c:v>0.77354500000000004</c:v>
                </c:pt>
                <c:pt idx="3">
                  <c:v>0.76770399999999994</c:v>
                </c:pt>
                <c:pt idx="4">
                  <c:v>0.7499030000000001</c:v>
                </c:pt>
                <c:pt idx="5">
                  <c:v>0.73672300000000002</c:v>
                </c:pt>
                <c:pt idx="6">
                  <c:v>0.72214900000000004</c:v>
                </c:pt>
                <c:pt idx="7">
                  <c:v>0.27769100000000002</c:v>
                </c:pt>
                <c:pt idx="8">
                  <c:v>0.18579699999999999</c:v>
                </c:pt>
                <c:pt idx="9">
                  <c:v>0.16537199999999999</c:v>
                </c:pt>
                <c:pt idx="10">
                  <c:v>0.14241000000000001</c:v>
                </c:pt>
                <c:pt idx="11">
                  <c:v>9.2376E-2</c:v>
                </c:pt>
              </c:numCache>
            </c:numRef>
          </c:val>
          <c:extLst>
            <c:ext xmlns:c16="http://schemas.microsoft.com/office/drawing/2014/chart" uri="{C3380CC4-5D6E-409C-BE32-E72D297353CC}">
              <c16:uniqueId val="{00000000-21E9-654B-9FAE-B5BF3570A45B}"/>
            </c:ext>
          </c:extLst>
        </c:ser>
        <c:ser>
          <c:idx val="2"/>
          <c:order val="1"/>
          <c:tx>
            <c:strRef>
              <c:f>Hoja1!$A$3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2">
                        <a:lumMod val="75000"/>
                        <a:lumOff val="25000"/>
                      </a:schemeClr>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Hoja1!$B$1:$M$1</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Hoja1!$B$3:$M$3</c:f>
              <c:numCache>
                <c:formatCode>0%</c:formatCode>
                <c:ptCount val="12"/>
                <c:pt idx="0">
                  <c:v>5.7994999999999998E-2</c:v>
                </c:pt>
                <c:pt idx="1">
                  <c:v>8.0518999999999993E-2</c:v>
                </c:pt>
                <c:pt idx="2">
                  <c:v>9.2166999999999999E-2</c:v>
                </c:pt>
                <c:pt idx="3">
                  <c:v>7.4747000000000008E-2</c:v>
                </c:pt>
                <c:pt idx="4">
                  <c:v>8.3948999999999996E-2</c:v>
                </c:pt>
                <c:pt idx="5">
                  <c:v>6.2451E-2</c:v>
                </c:pt>
                <c:pt idx="6">
                  <c:v>4.7558999999999997E-2</c:v>
                </c:pt>
                <c:pt idx="7">
                  <c:v>0.128749</c:v>
                </c:pt>
                <c:pt idx="8">
                  <c:v>9.1678999999999997E-2</c:v>
                </c:pt>
                <c:pt idx="9">
                  <c:v>0.100858</c:v>
                </c:pt>
                <c:pt idx="10">
                  <c:v>7.0379999999999998E-2</c:v>
                </c:pt>
                <c:pt idx="11">
                  <c:v>8.0294000000000004E-2</c:v>
                </c:pt>
              </c:numCache>
            </c:numRef>
          </c:val>
          <c:extLst>
            <c:ext xmlns:c16="http://schemas.microsoft.com/office/drawing/2014/chart" uri="{C3380CC4-5D6E-409C-BE32-E72D297353CC}">
              <c16:uniqueId val="{00000001-21E9-654B-9FAE-B5BF3570A45B}"/>
            </c:ext>
          </c:extLst>
        </c:ser>
        <c:ser>
          <c:idx val="1"/>
          <c:order val="2"/>
          <c:tx>
            <c:strRef>
              <c:f>Hoja1!$A$4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Hoja1!$B$1:$M$1</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Hoja1!$B$4:$M$4</c:f>
              <c:numCache>
                <c:formatCode>0%</c:formatCode>
                <c:ptCount val="12"/>
                <c:pt idx="0">
                  <c:v>4.5305999999999999E-2</c:v>
                </c:pt>
                <c:pt idx="1">
                  <c:v>7.1885000000000004E-2</c:v>
                </c:pt>
                <c:pt idx="2">
                  <c:v>6.4134999999999998E-2</c:v>
                </c:pt>
                <c:pt idx="3">
                  <c:v>7.9759999999999998E-2</c:v>
                </c:pt>
                <c:pt idx="4">
                  <c:v>8.0724000000000004E-2</c:v>
                </c:pt>
                <c:pt idx="5">
                  <c:v>8.5703000000000001E-2</c:v>
                </c:pt>
                <c:pt idx="6">
                  <c:v>9.8609000000000002E-2</c:v>
                </c:pt>
                <c:pt idx="7">
                  <c:v>0.19337900000000002</c:v>
                </c:pt>
                <c:pt idx="8">
                  <c:v>0.19691</c:v>
                </c:pt>
                <c:pt idx="9">
                  <c:v>0.175701</c:v>
                </c:pt>
                <c:pt idx="10">
                  <c:v>0.19774</c:v>
                </c:pt>
                <c:pt idx="11">
                  <c:v>0.162993</c:v>
                </c:pt>
              </c:numCache>
            </c:numRef>
          </c:val>
          <c:extLst>
            <c:ext xmlns:c16="http://schemas.microsoft.com/office/drawing/2014/chart" uri="{C3380CC4-5D6E-409C-BE32-E72D297353CC}">
              <c16:uniqueId val="{00000002-21E9-654B-9FAE-B5BF3570A45B}"/>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Hoja1!$B$1:$M$1</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Hoja1!$B$5:$M$5</c:f>
              <c:numCache>
                <c:formatCode>0%</c:formatCode>
                <c:ptCount val="12"/>
                <c:pt idx="0">
                  <c:v>2.8226000000000001E-2</c:v>
                </c:pt>
                <c:pt idx="1">
                  <c:v>3.5445999999999998E-2</c:v>
                </c:pt>
                <c:pt idx="2">
                  <c:v>4.4759E-2</c:v>
                </c:pt>
                <c:pt idx="3">
                  <c:v>4.1535999999999997E-2</c:v>
                </c:pt>
                <c:pt idx="4">
                  <c:v>4.3567000000000002E-2</c:v>
                </c:pt>
                <c:pt idx="5">
                  <c:v>4.9438000000000003E-2</c:v>
                </c:pt>
                <c:pt idx="6">
                  <c:v>4.8426999999999998E-2</c:v>
                </c:pt>
                <c:pt idx="7">
                  <c:v>0.17771999999999999</c:v>
                </c:pt>
                <c:pt idx="8">
                  <c:v>0.20543800000000001</c:v>
                </c:pt>
                <c:pt idx="9">
                  <c:v>0.20359300000000002</c:v>
                </c:pt>
                <c:pt idx="10">
                  <c:v>0.21613499999999999</c:v>
                </c:pt>
                <c:pt idx="11">
                  <c:v>0.21274000000000001</c:v>
                </c:pt>
              </c:numCache>
            </c:numRef>
          </c:val>
          <c:extLst>
            <c:ext xmlns:c16="http://schemas.microsoft.com/office/drawing/2014/chart" uri="{C3380CC4-5D6E-409C-BE32-E72D297353CC}">
              <c16:uniqueId val="{00000003-21E9-654B-9FAE-B5BF3570A45B}"/>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4-21E9-654B-9FAE-B5BF3570A45B}"/>
              </c:ext>
            </c:extLst>
          </c:dPt>
          <c:dPt>
            <c:idx val="1"/>
            <c:invertIfNegative val="0"/>
            <c:bubble3D val="0"/>
            <c:extLst>
              <c:ext xmlns:c16="http://schemas.microsoft.com/office/drawing/2014/chart" uri="{C3380CC4-5D6E-409C-BE32-E72D297353CC}">
                <c16:uniqueId val="{00000005-21E9-654B-9FAE-B5BF3570A45B}"/>
              </c:ext>
            </c:extLst>
          </c:dPt>
          <c:dPt>
            <c:idx val="2"/>
            <c:invertIfNegative val="0"/>
            <c:bubble3D val="0"/>
            <c:extLst>
              <c:ext xmlns:c16="http://schemas.microsoft.com/office/drawing/2014/chart" uri="{C3380CC4-5D6E-409C-BE32-E72D297353CC}">
                <c16:uniqueId val="{00000006-21E9-654B-9FAE-B5BF3570A45B}"/>
              </c:ext>
            </c:extLst>
          </c:dPt>
          <c:dPt>
            <c:idx val="3"/>
            <c:invertIfNegative val="0"/>
            <c:bubble3D val="0"/>
            <c:extLst>
              <c:ext xmlns:c16="http://schemas.microsoft.com/office/drawing/2014/chart" uri="{C3380CC4-5D6E-409C-BE32-E72D297353CC}">
                <c16:uniqueId val="{00000007-21E9-654B-9FAE-B5BF3570A45B}"/>
              </c:ext>
            </c:extLst>
          </c:dPt>
          <c:dPt>
            <c:idx val="4"/>
            <c:invertIfNegative val="0"/>
            <c:bubble3D val="0"/>
            <c:extLst>
              <c:ext xmlns:c16="http://schemas.microsoft.com/office/drawing/2014/chart" uri="{C3380CC4-5D6E-409C-BE32-E72D297353CC}">
                <c16:uniqueId val="{00000008-21E9-654B-9FAE-B5BF3570A45B}"/>
              </c:ext>
            </c:extLst>
          </c:dPt>
          <c:dPt>
            <c:idx val="6"/>
            <c:invertIfNegative val="0"/>
            <c:bubble3D val="0"/>
            <c:extLst>
              <c:ext xmlns:c16="http://schemas.microsoft.com/office/drawing/2014/chart" uri="{C3380CC4-5D6E-409C-BE32-E72D297353CC}">
                <c16:uniqueId val="{00000009-21E9-654B-9FAE-B5BF3570A45B}"/>
              </c:ext>
            </c:extLst>
          </c:dPt>
          <c:dLbls>
            <c:numFmt formatCode="0%" sourceLinked="0"/>
            <c:spPr>
              <a:noFill/>
              <a:ln w="25968">
                <a:noFill/>
              </a:ln>
            </c:spPr>
            <c:txPr>
              <a:bodyPr wrap="square" lIns="38100" tIns="19050" rIns="38100" bIns="19050" anchor="ctr">
                <a:spAutoFit/>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Hoja1!$B$1:$M$1</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Hoja1!$B$6:$M$6</c:f>
              <c:numCache>
                <c:formatCode>0%</c:formatCode>
                <c:ptCount val="12"/>
                <c:pt idx="0">
                  <c:v>2.4094999999999998E-2</c:v>
                </c:pt>
                <c:pt idx="1">
                  <c:v>3.7545999999999996E-2</c:v>
                </c:pt>
                <c:pt idx="2">
                  <c:v>2.3033000000000001E-2</c:v>
                </c:pt>
                <c:pt idx="3">
                  <c:v>3.2236000000000001E-2</c:v>
                </c:pt>
                <c:pt idx="4">
                  <c:v>3.8064000000000001E-2</c:v>
                </c:pt>
                <c:pt idx="5">
                  <c:v>6.2176000000000002E-2</c:v>
                </c:pt>
                <c:pt idx="6">
                  <c:v>7.9823000000000005E-2</c:v>
                </c:pt>
                <c:pt idx="7">
                  <c:v>0.217753</c:v>
                </c:pt>
                <c:pt idx="8">
                  <c:v>0.31294499999999997</c:v>
                </c:pt>
                <c:pt idx="9">
                  <c:v>0.34816999999999998</c:v>
                </c:pt>
                <c:pt idx="10">
                  <c:v>0.37086599999999997</c:v>
                </c:pt>
                <c:pt idx="11">
                  <c:v>0.44797600000000004</c:v>
                </c:pt>
              </c:numCache>
            </c:numRef>
          </c:val>
          <c:extLst>
            <c:ext xmlns:c16="http://schemas.microsoft.com/office/drawing/2014/chart" uri="{C3380CC4-5D6E-409C-BE32-E72D297353CC}">
              <c16:uniqueId val="{0000000A-21E9-654B-9FAE-B5BF3570A45B}"/>
            </c:ext>
          </c:extLst>
        </c:ser>
        <c:ser>
          <c:idx val="5"/>
          <c:order val="5"/>
          <c:tx>
            <c:strRef>
              <c:f>Hoja1!$A$7</c:f>
              <c:strCache>
                <c:ptCount val="1"/>
                <c:pt idx="0">
                  <c:v>Ns/Nc</c:v>
                </c:pt>
              </c:strCache>
            </c:strRef>
          </c:tx>
          <c:spPr>
            <a:solidFill>
              <a:srgbClr val="F7893B"/>
            </a:solidFill>
            <a:ln>
              <a:noFill/>
            </a:ln>
          </c:spPr>
          <c:invertIfNegative val="0"/>
          <c:dLbls>
            <c:delete val="1"/>
          </c:dLbls>
          <c:cat>
            <c:strRef>
              <c:f>Hoja1!$B$1:$M$1</c:f>
              <c:strCache>
                <c:ptCount val="12"/>
                <c:pt idx="0">
                  <c:v>Para confeccionar abrigos de piel para los seres humanos</c:v>
                </c:pt>
                <c:pt idx="1">
                  <c:v>Para el entretenimiento en fiestas locales</c:v>
                </c:pt>
                <c:pt idx="2">
                  <c:v>En investigaciones para la producción de cosméticos</c:v>
                </c:pt>
                <c:pt idx="3">
                  <c:v>En el circo</c:v>
                </c:pt>
                <c:pt idx="4">
                  <c:v>Para confeccionar ropa y complementos de vestir (cazadoras, zapatos, bolsos, carteras) </c:v>
                </c:pt>
                <c:pt idx="5">
                  <c:v>Para la caza deportiva </c:v>
                </c:pt>
                <c:pt idx="6">
                  <c:v>En corridas de toros</c:v>
                </c:pt>
                <c:pt idx="7">
                  <c:v>En investigaciones para elevar la calidad de alimentos como carne, leche y huevos</c:v>
                </c:pt>
                <c:pt idx="8">
                  <c:v>En investigaciones científicas para mejorar el conocimiento de la vida</c:v>
                </c:pt>
                <c:pt idx="9">
                  <c:v>En investigaciones médicas para mejorar la salud de los seres humanos</c:v>
                </c:pt>
                <c:pt idx="10">
                  <c:v>Para la alimentación de los seres humanos</c:v>
                </c:pt>
                <c:pt idx="11">
                  <c:v>En investigaciones veterinarias para mejorar la salud de los animales</c:v>
                </c:pt>
              </c:strCache>
            </c:strRef>
          </c:cat>
          <c:val>
            <c:numRef>
              <c:f>Hoja1!$B$7:$M$7</c:f>
              <c:numCache>
                <c:formatCode>0%</c:formatCode>
                <c:ptCount val="12"/>
                <c:pt idx="0">
                  <c:v>2.6340000000000001E-3</c:v>
                </c:pt>
                <c:pt idx="1">
                  <c:v>2.6190000000000002E-3</c:v>
                </c:pt>
                <c:pt idx="2">
                  <c:v>2.3610000000000003E-3</c:v>
                </c:pt>
                <c:pt idx="3">
                  <c:v>4.0160000000000005E-3</c:v>
                </c:pt>
                <c:pt idx="4">
                  <c:v>3.7930000000000004E-3</c:v>
                </c:pt>
                <c:pt idx="5">
                  <c:v>3.509E-3</c:v>
                </c:pt>
                <c:pt idx="6">
                  <c:v>3.4329999999999999E-3</c:v>
                </c:pt>
                <c:pt idx="7">
                  <c:v>4.7089999999999996E-3</c:v>
                </c:pt>
                <c:pt idx="8">
                  <c:v>7.2319999999999997E-3</c:v>
                </c:pt>
                <c:pt idx="9">
                  <c:v>6.3060000000000008E-3</c:v>
                </c:pt>
                <c:pt idx="10">
                  <c:v>2.47E-3</c:v>
                </c:pt>
                <c:pt idx="11">
                  <c:v>3.6209999999999997E-3</c:v>
                </c:pt>
              </c:numCache>
            </c:numRef>
          </c:val>
          <c:extLst>
            <c:ext xmlns:c16="http://schemas.microsoft.com/office/drawing/2014/chart" uri="{C3380CC4-5D6E-409C-BE32-E72D297353CC}">
              <c16:uniqueId val="{0000000B-21E9-654B-9FAE-B5BF3570A45B}"/>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800">
                <a:solidFill>
                  <a:srgbClr val="666666"/>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a:solidFill>
                  <a:srgbClr val="666666"/>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3845701238117088"/>
          <c:y val="0.92970053786092222"/>
          <c:w val="0.42517936544353246"/>
          <c:h val="4.9637788290952098E-2"/>
        </c:manualLayout>
      </c:layout>
      <c:overlay val="0"/>
      <c:txPr>
        <a:bodyPr/>
        <a:lstStyle/>
        <a:p>
          <a:pPr>
            <a:defRPr sz="900" b="0">
              <a:solidFill>
                <a:srgbClr val="666666"/>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2.0425958674872988E-2"/>
          <c:y val="0.16767696008801816"/>
          <c:w val="0.97066253808591485"/>
          <c:h val="0.60044961533093022"/>
        </c:manualLayout>
      </c:layout>
      <c:barChart>
        <c:barDir val="col"/>
        <c:grouping val="clustered"/>
        <c:varyColors val="0"/>
        <c:ser>
          <c:idx val="4"/>
          <c:order val="0"/>
          <c:tx>
            <c:strRef>
              <c:f>Sheet1!$B$2</c:f>
              <c:strCache>
                <c:ptCount val="1"/>
                <c:pt idx="0">
                  <c:v>2008</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0-C045-BA48-B995-C3D7153C72A5}"/>
              </c:ext>
            </c:extLst>
          </c:dPt>
          <c:dPt>
            <c:idx val="1"/>
            <c:invertIfNegative val="0"/>
            <c:bubble3D val="0"/>
            <c:extLst>
              <c:ext xmlns:c16="http://schemas.microsoft.com/office/drawing/2014/chart" uri="{C3380CC4-5D6E-409C-BE32-E72D297353CC}">
                <c16:uniqueId val="{00000001-C045-BA48-B995-C3D7153C72A5}"/>
              </c:ext>
            </c:extLst>
          </c:dPt>
          <c:dPt>
            <c:idx val="2"/>
            <c:invertIfNegative val="0"/>
            <c:bubble3D val="0"/>
            <c:extLst>
              <c:ext xmlns:c16="http://schemas.microsoft.com/office/drawing/2014/chart" uri="{C3380CC4-5D6E-409C-BE32-E72D297353CC}">
                <c16:uniqueId val="{00000002-C045-BA48-B995-C3D7153C72A5}"/>
              </c:ext>
            </c:extLst>
          </c:dPt>
          <c:dPt>
            <c:idx val="3"/>
            <c:invertIfNegative val="0"/>
            <c:bubble3D val="0"/>
            <c:extLst>
              <c:ext xmlns:c16="http://schemas.microsoft.com/office/drawing/2014/chart" uri="{C3380CC4-5D6E-409C-BE32-E72D297353CC}">
                <c16:uniqueId val="{00000003-C045-BA48-B995-C3D7153C72A5}"/>
              </c:ext>
            </c:extLst>
          </c:dPt>
          <c:dPt>
            <c:idx val="4"/>
            <c:invertIfNegative val="0"/>
            <c:bubble3D val="0"/>
            <c:extLst>
              <c:ext xmlns:c16="http://schemas.microsoft.com/office/drawing/2014/chart" uri="{C3380CC4-5D6E-409C-BE32-E72D297353CC}">
                <c16:uniqueId val="{00000004-C045-BA48-B995-C3D7153C72A5}"/>
              </c:ext>
            </c:extLst>
          </c:dPt>
          <c:dPt>
            <c:idx val="5"/>
            <c:invertIfNegative val="0"/>
            <c:bubble3D val="0"/>
            <c:extLst>
              <c:ext xmlns:c16="http://schemas.microsoft.com/office/drawing/2014/chart" uri="{C3380CC4-5D6E-409C-BE32-E72D297353CC}">
                <c16:uniqueId val="{00000005-C045-BA48-B995-C3D7153C72A5}"/>
              </c:ext>
            </c:extLst>
          </c:dPt>
          <c:dPt>
            <c:idx val="6"/>
            <c:invertIfNegative val="0"/>
            <c:bubble3D val="0"/>
            <c:extLst>
              <c:ext xmlns:c16="http://schemas.microsoft.com/office/drawing/2014/chart" uri="{C3380CC4-5D6E-409C-BE32-E72D297353CC}">
                <c16:uniqueId val="{00000006-C045-BA48-B995-C3D7153C72A5}"/>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Sheet1!$A$3:$A$9</c:f>
              <c:strCache>
                <c:ptCount val="7"/>
                <c:pt idx="0">
                  <c:v>En investigaciones veterinarias para mejorar la salud de los animales</c:v>
                </c:pt>
                <c:pt idx="1">
                  <c:v>Para la alimentación de los seres humanos</c:v>
                </c:pt>
                <c:pt idx="2">
                  <c:v>En investigaciones médicas para mejorar la salud de los seres humanos</c:v>
                </c:pt>
                <c:pt idx="3">
                  <c:v>En investigaciones científicas para mejorar el conocimiento de la vida</c:v>
                </c:pt>
                <c:pt idx="4">
                  <c:v>En corridas de toros</c:v>
                </c:pt>
                <c:pt idx="5">
                  <c:v>En el circo</c:v>
                </c:pt>
                <c:pt idx="6">
                  <c:v>En investigaciones para la producción de cosméticos</c:v>
                </c:pt>
              </c:strCache>
            </c:strRef>
          </c:cat>
          <c:val>
            <c:numRef>
              <c:f>Sheet1!$B$3:$B$9</c:f>
              <c:numCache>
                <c:formatCode>0.0</c:formatCode>
                <c:ptCount val="7"/>
                <c:pt idx="1">
                  <c:v>7.3</c:v>
                </c:pt>
                <c:pt idx="2">
                  <c:v>7</c:v>
                </c:pt>
                <c:pt idx="3">
                  <c:v>6.5</c:v>
                </c:pt>
                <c:pt idx="5">
                  <c:v>3.7</c:v>
                </c:pt>
                <c:pt idx="6">
                  <c:v>2.8</c:v>
                </c:pt>
              </c:numCache>
            </c:numRef>
          </c:val>
          <c:extLst>
            <c:ext xmlns:c16="http://schemas.microsoft.com/office/drawing/2014/chart" uri="{C3380CC4-5D6E-409C-BE32-E72D297353CC}">
              <c16:uniqueId val="{00000007-C045-BA48-B995-C3D7153C72A5}"/>
            </c:ext>
          </c:extLst>
        </c:ser>
        <c:ser>
          <c:idx val="0"/>
          <c:order val="1"/>
          <c:tx>
            <c:strRef>
              <c:f>Sheet1!$C$2</c:f>
              <c:strCache>
                <c:ptCount val="1"/>
                <c:pt idx="0">
                  <c:v>2013</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sz="9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Sheet1!$A$3:$A$9</c:f>
              <c:strCache>
                <c:ptCount val="7"/>
                <c:pt idx="0">
                  <c:v>En investigaciones veterinarias para mejorar la salud de los animales</c:v>
                </c:pt>
                <c:pt idx="1">
                  <c:v>Para la alimentación de los seres humanos</c:v>
                </c:pt>
                <c:pt idx="2">
                  <c:v>En investigaciones médicas para mejorar la salud de los seres humanos</c:v>
                </c:pt>
                <c:pt idx="3">
                  <c:v>En investigaciones científicas para mejorar el conocimiento de la vida</c:v>
                </c:pt>
                <c:pt idx="4">
                  <c:v>En corridas de toros</c:v>
                </c:pt>
                <c:pt idx="5">
                  <c:v>En el circo</c:v>
                </c:pt>
                <c:pt idx="6">
                  <c:v>En investigaciones para la producción de cosméticos</c:v>
                </c:pt>
              </c:strCache>
            </c:strRef>
          </c:cat>
          <c:val>
            <c:numRef>
              <c:f>Sheet1!$C$3:$C$9</c:f>
              <c:numCache>
                <c:formatCode>0.0</c:formatCode>
                <c:ptCount val="7"/>
                <c:pt idx="0">
                  <c:v>6.5</c:v>
                </c:pt>
                <c:pt idx="1">
                  <c:v>7.4</c:v>
                </c:pt>
                <c:pt idx="2">
                  <c:v>7</c:v>
                </c:pt>
                <c:pt idx="3">
                  <c:v>6.2</c:v>
                </c:pt>
                <c:pt idx="5">
                  <c:v>3.3</c:v>
                </c:pt>
                <c:pt idx="6">
                  <c:v>1.6</c:v>
                </c:pt>
              </c:numCache>
            </c:numRef>
          </c:val>
          <c:extLst>
            <c:ext xmlns:c16="http://schemas.microsoft.com/office/drawing/2014/chart" uri="{C3380CC4-5D6E-409C-BE32-E72D297353CC}">
              <c16:uniqueId val="{00000008-C045-BA48-B995-C3D7153C72A5}"/>
            </c:ext>
          </c:extLst>
        </c:ser>
        <c:ser>
          <c:idx val="1"/>
          <c:order val="2"/>
          <c:tx>
            <c:strRef>
              <c:f>Sheet1!$D$2</c:f>
              <c:strCache>
                <c:ptCount val="1"/>
                <c:pt idx="0">
                  <c:v>2021</c:v>
                </c:pt>
              </c:strCache>
            </c:strRef>
          </c:tx>
          <c:spPr>
            <a:solidFill>
              <a:srgbClr val="48AE64"/>
            </a:solidFill>
          </c:spPr>
          <c:invertIfNegative val="0"/>
          <c:dLbls>
            <c:spPr>
              <a:noFill/>
              <a:ln>
                <a:noFill/>
              </a:ln>
              <a:effectLst/>
            </c:spPr>
            <c:txPr>
              <a:bodyPr wrap="square" lIns="38100" tIns="19050" rIns="38100" bIns="19050" anchor="ctr">
                <a:spAutoFit/>
              </a:bodyPr>
              <a:lstStyle/>
              <a:p>
                <a:pPr>
                  <a:defRPr sz="9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Sheet1!$A$3:$A$9</c:f>
              <c:strCache>
                <c:ptCount val="7"/>
                <c:pt idx="0">
                  <c:v>En investigaciones veterinarias para mejorar la salud de los animales</c:v>
                </c:pt>
                <c:pt idx="1">
                  <c:v>Para la alimentación de los seres humanos</c:v>
                </c:pt>
                <c:pt idx="2">
                  <c:v>En investigaciones médicas para mejorar la salud de los seres humanos</c:v>
                </c:pt>
                <c:pt idx="3">
                  <c:v>En investigaciones científicas para mejorar el conocimiento de la vida</c:v>
                </c:pt>
                <c:pt idx="4">
                  <c:v>En corridas de toros</c:v>
                </c:pt>
                <c:pt idx="5">
                  <c:v>En el circo</c:v>
                </c:pt>
                <c:pt idx="6">
                  <c:v>En investigaciones para la producción de cosméticos</c:v>
                </c:pt>
              </c:strCache>
            </c:strRef>
          </c:cat>
          <c:val>
            <c:numRef>
              <c:f>Sheet1!$D$3:$D$9</c:f>
              <c:numCache>
                <c:formatCode>0.0</c:formatCode>
                <c:ptCount val="7"/>
                <c:pt idx="0">
                  <c:v>7</c:v>
                </c:pt>
                <c:pt idx="1">
                  <c:v>6.1</c:v>
                </c:pt>
                <c:pt idx="2">
                  <c:v>6</c:v>
                </c:pt>
                <c:pt idx="3">
                  <c:v>5.7</c:v>
                </c:pt>
                <c:pt idx="4">
                  <c:v>1.9</c:v>
                </c:pt>
                <c:pt idx="5">
                  <c:v>1.7</c:v>
                </c:pt>
                <c:pt idx="6">
                  <c:v>1.3</c:v>
                </c:pt>
              </c:numCache>
            </c:numRef>
          </c:val>
          <c:extLst>
            <c:ext xmlns:c16="http://schemas.microsoft.com/office/drawing/2014/chart" uri="{C3380CC4-5D6E-409C-BE32-E72D297353CC}">
              <c16:uniqueId val="{00000009-C045-BA48-B995-C3D7153C72A5}"/>
            </c:ext>
          </c:extLst>
        </c:ser>
        <c:ser>
          <c:idx val="2"/>
          <c:order val="3"/>
          <c:tx>
            <c:strRef>
              <c:f>Sheet1!$E$2</c:f>
              <c:strCache>
                <c:ptCount val="1"/>
                <c:pt idx="0">
                  <c:v>2025</c:v>
                </c:pt>
              </c:strCache>
            </c:strRef>
          </c:tx>
          <c:spPr>
            <a:solidFill>
              <a:srgbClr val="AD53A1"/>
            </a:solidFill>
          </c:spPr>
          <c:invertIfNegative val="0"/>
          <c:dLbls>
            <c:spPr>
              <a:noFill/>
              <a:ln>
                <a:noFill/>
              </a:ln>
              <a:effectLst/>
            </c:spPr>
            <c:txPr>
              <a:bodyPr wrap="square" lIns="38100" tIns="19050" rIns="38100" bIns="19050" anchor="ctr">
                <a:spAutoFit/>
              </a:bodyPr>
              <a:lstStyle/>
              <a:p>
                <a:pPr>
                  <a:defRPr sz="9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Sheet1!$A$3:$A$9</c:f>
              <c:strCache>
                <c:ptCount val="7"/>
                <c:pt idx="0">
                  <c:v>En investigaciones veterinarias para mejorar la salud de los animales</c:v>
                </c:pt>
                <c:pt idx="1">
                  <c:v>Para la alimentación de los seres humanos</c:v>
                </c:pt>
                <c:pt idx="2">
                  <c:v>En investigaciones médicas para mejorar la salud de los seres humanos</c:v>
                </c:pt>
                <c:pt idx="3">
                  <c:v>En investigaciones científicas para mejorar el conocimiento de la vida</c:v>
                </c:pt>
                <c:pt idx="4">
                  <c:v>En corridas de toros</c:v>
                </c:pt>
                <c:pt idx="5">
                  <c:v>En el circo</c:v>
                </c:pt>
                <c:pt idx="6">
                  <c:v>En investigaciones para la producción de cosméticos</c:v>
                </c:pt>
              </c:strCache>
            </c:strRef>
          </c:cat>
          <c:val>
            <c:numRef>
              <c:f>Sheet1!$E$3:$E$9</c:f>
              <c:numCache>
                <c:formatCode>0.0</c:formatCode>
                <c:ptCount val="7"/>
                <c:pt idx="0">
                  <c:v>6.7</c:v>
                </c:pt>
                <c:pt idx="1">
                  <c:v>6.1</c:v>
                </c:pt>
                <c:pt idx="2">
                  <c:v>5.8</c:v>
                </c:pt>
                <c:pt idx="3">
                  <c:v>5.6</c:v>
                </c:pt>
                <c:pt idx="4">
                  <c:v>1.8</c:v>
                </c:pt>
                <c:pt idx="5">
                  <c:v>1.4</c:v>
                </c:pt>
                <c:pt idx="6">
                  <c:v>1.2836000000000001</c:v>
                </c:pt>
              </c:numCache>
            </c:numRef>
          </c:val>
          <c:extLst>
            <c:ext xmlns:c16="http://schemas.microsoft.com/office/drawing/2014/chart" uri="{C3380CC4-5D6E-409C-BE32-E72D297353CC}">
              <c16:uniqueId val="{0000000A-C045-BA48-B995-C3D7153C72A5}"/>
            </c:ext>
          </c:extLst>
        </c:ser>
        <c:dLbls>
          <c:showLegendKey val="0"/>
          <c:showVal val="1"/>
          <c:showCatName val="0"/>
          <c:showSerName val="0"/>
          <c:showPercent val="0"/>
          <c:showBubbleSize val="0"/>
        </c:dLbls>
        <c:gapWidth val="140"/>
        <c:overlap val="-11"/>
        <c:axId val="410601024"/>
        <c:axId val="410600240"/>
      </c:barChart>
      <c:catAx>
        <c:axId val="410601024"/>
        <c:scaling>
          <c:orientation val="minMax"/>
        </c:scaling>
        <c:delete val="0"/>
        <c:axPos val="b"/>
        <c:numFmt formatCode="General" sourceLinked="1"/>
        <c:majorTickMark val="out"/>
        <c:minorTickMark val="none"/>
        <c:tickLblPos val="nextTo"/>
        <c:txPr>
          <a:bodyPr/>
          <a:lstStyle/>
          <a:p>
            <a:pPr>
              <a:defRPr sz="800" b="1">
                <a:solidFill>
                  <a:srgbClr val="666666"/>
                </a:solidFill>
                <a:latin typeface="BentonSansBBVA Book" pitchFamily="2" charset="77"/>
                <a:cs typeface="Calibri" panose="020F0502020204030204" pitchFamily="34" charset="0"/>
              </a:defRPr>
            </a:pPr>
            <a:endParaRPr lang="es-ES"/>
          </a:p>
        </c:txPr>
        <c:crossAx val="410600240"/>
        <c:crosses val="autoZero"/>
        <c:auto val="1"/>
        <c:lblAlgn val="ctr"/>
        <c:lblOffset val="100"/>
        <c:noMultiLvlLbl val="0"/>
      </c:catAx>
      <c:valAx>
        <c:axId val="410600240"/>
        <c:scaling>
          <c:orientation val="minMax"/>
          <c:max val="10"/>
          <c:min val="0"/>
        </c:scaling>
        <c:delete val="0"/>
        <c:axPos val="l"/>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legend>
      <c:legendPos val="t"/>
      <c:layout>
        <c:manualLayout>
          <c:xMode val="edge"/>
          <c:yMode val="edge"/>
          <c:x val="0.39300677684013946"/>
          <c:y val="6.6947361506818931E-2"/>
          <c:w val="0.2137785574248128"/>
          <c:h val="6.6525662394390478E-2"/>
        </c:manualLayout>
      </c:layout>
      <c:overlay val="0"/>
      <c:txPr>
        <a:bodyPr/>
        <a:lstStyle/>
        <a:p>
          <a:pPr>
            <a:defRPr sz="900" b="0">
              <a:latin typeface="+mj-lt"/>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Hoja1!$C$3</c:f>
              <c:strCache>
                <c:ptCount val="1"/>
                <c:pt idx="0">
                  <c:v>En investigaciones veterinarias para mejorar la salud de los animales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Hoja1!$A$4:$B$33</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Hoja1!$C$4:$C$33</c:f>
              <c:numCache>
                <c:formatCode>General</c:formatCode>
                <c:ptCount val="30"/>
                <c:pt idx="0" formatCode="0.0">
                  <c:v>6.6845999999999997</c:v>
                </c:pt>
                <c:pt idx="2" formatCode="0.0">
                  <c:v>7.1230000000000002</c:v>
                </c:pt>
                <c:pt idx="3" formatCode="0.0">
                  <c:v>6.2705000000000002</c:v>
                </c:pt>
                <c:pt idx="5" formatCode="0.0">
                  <c:v>7.4493</c:v>
                </c:pt>
                <c:pt idx="6" formatCode="0.0">
                  <c:v>6.6279000000000003</c:v>
                </c:pt>
                <c:pt idx="7" formatCode="0.0">
                  <c:v>6.4396000000000004</c:v>
                </c:pt>
                <c:pt idx="8" formatCode="0.0">
                  <c:v>6.5103</c:v>
                </c:pt>
                <c:pt idx="9" formatCode="0.0">
                  <c:v>6.5503999999999998</c:v>
                </c:pt>
                <c:pt idx="10" formatCode="0.0">
                  <c:v>6.8239000000000001</c:v>
                </c:pt>
                <c:pt idx="12" formatCode="0.0">
                  <c:v>6.7188999999999997</c:v>
                </c:pt>
                <c:pt idx="13" formatCode="0.0">
                  <c:v>6.5564999999999998</c:v>
                </c:pt>
                <c:pt idx="14" formatCode="0.0">
                  <c:v>6.7324000000000002</c:v>
                </c:pt>
                <c:pt idx="16" formatCode="0.0">
                  <c:v>6.3135000000000003</c:v>
                </c:pt>
                <c:pt idx="17" formatCode="0.0">
                  <c:v>6.976</c:v>
                </c:pt>
                <c:pt idx="18" formatCode="0.0">
                  <c:v>7.2020999999999997</c:v>
                </c:pt>
                <c:pt idx="20" formatCode="0.0">
                  <c:v>6.2784000000000004</c:v>
                </c:pt>
                <c:pt idx="21" formatCode="0.0">
                  <c:v>6.7365000000000004</c:v>
                </c:pt>
                <c:pt idx="22" formatCode="0.0">
                  <c:v>7.2815000000000003</c:v>
                </c:pt>
                <c:pt idx="24" formatCode="0.0">
                  <c:v>6.1482000000000001</c:v>
                </c:pt>
                <c:pt idx="25" formatCode="0.0">
                  <c:v>6.5284000000000004</c:v>
                </c:pt>
                <c:pt idx="26" formatCode="0.0">
                  <c:v>7.5285000000000002</c:v>
                </c:pt>
                <c:pt idx="27" formatCode="0.0">
                  <c:v>7.3388</c:v>
                </c:pt>
                <c:pt idx="28" formatCode="0.0">
                  <c:v>6.0963000000000003</c:v>
                </c:pt>
                <c:pt idx="29" formatCode="0.0">
                  <c:v>6.7000999999999999</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stacked"/>
        <c:varyColors val="0"/>
        <c:ser>
          <c:idx val="4"/>
          <c:order val="0"/>
          <c:tx>
            <c:strRef>
              <c:f>Hoja1!$C$4</c:f>
              <c:strCache>
                <c:ptCount val="1"/>
                <c:pt idx="0">
                  <c:v>En investigaciones médicas para mejorar la salud de los seres humanos</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0844-4A48-BFD1-4D3DF5D631AF}"/>
              </c:ext>
            </c:extLst>
          </c:dPt>
          <c:dPt>
            <c:idx val="1"/>
            <c:invertIfNegative val="0"/>
            <c:bubble3D val="0"/>
            <c:extLst>
              <c:ext xmlns:c16="http://schemas.microsoft.com/office/drawing/2014/chart" uri="{C3380CC4-5D6E-409C-BE32-E72D297353CC}">
                <c16:uniqueId val="{00000001-0844-4A48-BFD1-4D3DF5D631AF}"/>
              </c:ext>
            </c:extLst>
          </c:dPt>
          <c:dPt>
            <c:idx val="2"/>
            <c:invertIfNegative val="0"/>
            <c:bubble3D val="0"/>
            <c:extLst>
              <c:ext xmlns:c16="http://schemas.microsoft.com/office/drawing/2014/chart" uri="{C3380CC4-5D6E-409C-BE32-E72D297353CC}">
                <c16:uniqueId val="{00000002-0844-4A48-BFD1-4D3DF5D631AF}"/>
              </c:ext>
            </c:extLst>
          </c:dPt>
          <c:dPt>
            <c:idx val="3"/>
            <c:invertIfNegative val="0"/>
            <c:bubble3D val="0"/>
            <c:extLst>
              <c:ext xmlns:c16="http://schemas.microsoft.com/office/drawing/2014/chart" uri="{C3380CC4-5D6E-409C-BE32-E72D297353CC}">
                <c16:uniqueId val="{00000003-0844-4A48-BFD1-4D3DF5D631AF}"/>
              </c:ext>
            </c:extLst>
          </c:dPt>
          <c:dPt>
            <c:idx val="4"/>
            <c:invertIfNegative val="0"/>
            <c:bubble3D val="0"/>
            <c:extLst>
              <c:ext xmlns:c16="http://schemas.microsoft.com/office/drawing/2014/chart" uri="{C3380CC4-5D6E-409C-BE32-E72D297353CC}">
                <c16:uniqueId val="{00000004-0844-4A48-BFD1-4D3DF5D631AF}"/>
              </c:ext>
            </c:extLst>
          </c:dPt>
          <c:dPt>
            <c:idx val="6"/>
            <c:invertIfNegative val="0"/>
            <c:bubble3D val="0"/>
            <c:extLst>
              <c:ext xmlns:c16="http://schemas.microsoft.com/office/drawing/2014/chart" uri="{C3380CC4-5D6E-409C-BE32-E72D297353CC}">
                <c16:uniqueId val="{00000005-0844-4A48-BFD1-4D3DF5D631A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5.8495999999999997</c:v>
                </c:pt>
                <c:pt idx="2" formatCode="0.0">
                  <c:v>6.2964000000000002</c:v>
                </c:pt>
                <c:pt idx="3" formatCode="0.0">
                  <c:v>5.4298999999999999</c:v>
                </c:pt>
                <c:pt idx="5" formatCode="0.0">
                  <c:v>5.7843</c:v>
                </c:pt>
                <c:pt idx="6" formatCode="0.0">
                  <c:v>5.3392999999999997</c:v>
                </c:pt>
                <c:pt idx="7" formatCode="0.0">
                  <c:v>5.6798000000000002</c:v>
                </c:pt>
                <c:pt idx="8" formatCode="0.0">
                  <c:v>5.9358000000000004</c:v>
                </c:pt>
                <c:pt idx="9" formatCode="0.0">
                  <c:v>5.8320999999999996</c:v>
                </c:pt>
                <c:pt idx="10" formatCode="0.0">
                  <c:v>6.2032999999999996</c:v>
                </c:pt>
                <c:pt idx="12" formatCode="0.0">
                  <c:v>5.7548000000000004</c:v>
                </c:pt>
                <c:pt idx="13" formatCode="0.0">
                  <c:v>5.4702000000000002</c:v>
                </c:pt>
                <c:pt idx="14" formatCode="0.0">
                  <c:v>6.2201000000000004</c:v>
                </c:pt>
                <c:pt idx="16" formatCode="0.0">
                  <c:v>5.4272</c:v>
                </c:pt>
                <c:pt idx="17" formatCode="0.0">
                  <c:v>5.9321000000000002</c:v>
                </c:pt>
                <c:pt idx="18" formatCode="0.0">
                  <c:v>6.5666000000000002</c:v>
                </c:pt>
                <c:pt idx="20" formatCode="0.0">
                  <c:v>5.4444999999999997</c:v>
                </c:pt>
                <c:pt idx="21" formatCode="0.0">
                  <c:v>5.7534999999999998</c:v>
                </c:pt>
                <c:pt idx="22" formatCode="0.0">
                  <c:v>6.7723000000000004</c:v>
                </c:pt>
                <c:pt idx="24" formatCode="0.0">
                  <c:v>5.3476999999999997</c:v>
                </c:pt>
                <c:pt idx="25" formatCode="0.0">
                  <c:v>5.7179000000000002</c:v>
                </c:pt>
                <c:pt idx="26" formatCode="0.0">
                  <c:v>6.7451999999999996</c:v>
                </c:pt>
                <c:pt idx="27" formatCode="0.0">
                  <c:v>6.6197999999999997</c:v>
                </c:pt>
                <c:pt idx="28" formatCode="0.0">
                  <c:v>5.2512999999999996</c:v>
                </c:pt>
                <c:pt idx="29" formatCode="0.0">
                  <c:v>5.8175999999999997</c:v>
                </c:pt>
              </c:numCache>
            </c:numRef>
          </c:val>
          <c:extLst>
            <c:ext xmlns:c16="http://schemas.microsoft.com/office/drawing/2014/chart" uri="{C3380CC4-5D6E-409C-BE32-E72D297353CC}">
              <c16:uniqueId val="{00000006-0844-4A48-BFD1-4D3DF5D631AF}"/>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stacked"/>
        <c:varyColors val="0"/>
        <c:ser>
          <c:idx val="4"/>
          <c:order val="0"/>
          <c:tx>
            <c:strRef>
              <c:f>Hoja1!$C$4</c:f>
              <c:strCache>
                <c:ptCount val="1"/>
                <c:pt idx="0">
                  <c:v>En investigaciones científicas para mejorar el conocimiento de la vida</c:v>
                </c:pt>
              </c:strCache>
            </c:strRef>
          </c:tx>
          <c:spPr>
            <a:solidFill>
              <a:srgbClr val="48AE64"/>
            </a:solidFill>
            <a:ln w="3175">
              <a:noFill/>
              <a:prstDash val="solid"/>
            </a:ln>
          </c:spPr>
          <c:invertIfNegative val="0"/>
          <c:dPt>
            <c:idx val="0"/>
            <c:invertIfNegative val="0"/>
            <c:bubble3D val="0"/>
            <c:extLst>
              <c:ext xmlns:c16="http://schemas.microsoft.com/office/drawing/2014/chart" uri="{C3380CC4-5D6E-409C-BE32-E72D297353CC}">
                <c16:uniqueId val="{00000000-3F1C-9849-9404-277DC7F4B4D1}"/>
              </c:ext>
            </c:extLst>
          </c:dPt>
          <c:dPt>
            <c:idx val="1"/>
            <c:invertIfNegative val="0"/>
            <c:bubble3D val="0"/>
            <c:extLst>
              <c:ext xmlns:c16="http://schemas.microsoft.com/office/drawing/2014/chart" uri="{C3380CC4-5D6E-409C-BE32-E72D297353CC}">
                <c16:uniqueId val="{00000001-3F1C-9849-9404-277DC7F4B4D1}"/>
              </c:ext>
            </c:extLst>
          </c:dPt>
          <c:dPt>
            <c:idx val="2"/>
            <c:invertIfNegative val="0"/>
            <c:bubble3D val="0"/>
            <c:extLst>
              <c:ext xmlns:c16="http://schemas.microsoft.com/office/drawing/2014/chart" uri="{C3380CC4-5D6E-409C-BE32-E72D297353CC}">
                <c16:uniqueId val="{00000002-3F1C-9849-9404-277DC7F4B4D1}"/>
              </c:ext>
            </c:extLst>
          </c:dPt>
          <c:dPt>
            <c:idx val="3"/>
            <c:invertIfNegative val="0"/>
            <c:bubble3D val="0"/>
            <c:extLst>
              <c:ext xmlns:c16="http://schemas.microsoft.com/office/drawing/2014/chart" uri="{C3380CC4-5D6E-409C-BE32-E72D297353CC}">
                <c16:uniqueId val="{00000003-3F1C-9849-9404-277DC7F4B4D1}"/>
              </c:ext>
            </c:extLst>
          </c:dPt>
          <c:dPt>
            <c:idx val="4"/>
            <c:invertIfNegative val="0"/>
            <c:bubble3D val="0"/>
            <c:extLst>
              <c:ext xmlns:c16="http://schemas.microsoft.com/office/drawing/2014/chart" uri="{C3380CC4-5D6E-409C-BE32-E72D297353CC}">
                <c16:uniqueId val="{00000004-3F1C-9849-9404-277DC7F4B4D1}"/>
              </c:ext>
            </c:extLst>
          </c:dPt>
          <c:dPt>
            <c:idx val="6"/>
            <c:invertIfNegative val="0"/>
            <c:bubble3D val="0"/>
            <c:extLst>
              <c:ext xmlns:c16="http://schemas.microsoft.com/office/drawing/2014/chart" uri="{C3380CC4-5D6E-409C-BE32-E72D297353CC}">
                <c16:uniqueId val="{00000005-3F1C-9849-9404-277DC7F4B4D1}"/>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5.6140999999999996</c:v>
                </c:pt>
                <c:pt idx="2" formatCode="0.0">
                  <c:v>6.1618000000000004</c:v>
                </c:pt>
                <c:pt idx="3" formatCode="0.0">
                  <c:v>5.0987</c:v>
                </c:pt>
                <c:pt idx="5" formatCode="0.0">
                  <c:v>6.2969999999999997</c:v>
                </c:pt>
                <c:pt idx="6" formatCode="0.0">
                  <c:v>5.3587999999999996</c:v>
                </c:pt>
                <c:pt idx="7" formatCode="0.0">
                  <c:v>5.6227</c:v>
                </c:pt>
                <c:pt idx="8" formatCode="0.0">
                  <c:v>5.5658000000000003</c:v>
                </c:pt>
                <c:pt idx="9" formatCode="0.0">
                  <c:v>5.4119999999999999</c:v>
                </c:pt>
                <c:pt idx="10" formatCode="0.0">
                  <c:v>5.6726999999999999</c:v>
                </c:pt>
                <c:pt idx="12" formatCode="0.0">
                  <c:v>5.4282000000000004</c:v>
                </c:pt>
                <c:pt idx="13" formatCode="0.0">
                  <c:v>5.4833999999999996</c:v>
                </c:pt>
                <c:pt idx="14" formatCode="0.0">
                  <c:v>5.9187000000000003</c:v>
                </c:pt>
                <c:pt idx="16" formatCode="0.0">
                  <c:v>5.2187000000000001</c:v>
                </c:pt>
                <c:pt idx="17" formatCode="0.0">
                  <c:v>5.7313000000000001</c:v>
                </c:pt>
                <c:pt idx="18" formatCode="0.0">
                  <c:v>6.3002000000000002</c:v>
                </c:pt>
                <c:pt idx="20" formatCode="0.0">
                  <c:v>5.2473999999999998</c:v>
                </c:pt>
                <c:pt idx="21" formatCode="0.0">
                  <c:v>5.4078999999999997</c:v>
                </c:pt>
                <c:pt idx="22" formatCode="0.0">
                  <c:v>6.4927999999999999</c:v>
                </c:pt>
                <c:pt idx="24" formatCode="0.0">
                  <c:v>5.2664</c:v>
                </c:pt>
                <c:pt idx="25" formatCode="0.0">
                  <c:v>5.3771000000000004</c:v>
                </c:pt>
                <c:pt idx="26" formatCode="0.0">
                  <c:v>6.4316000000000004</c:v>
                </c:pt>
                <c:pt idx="27" formatCode="0.0">
                  <c:v>6.5868000000000002</c:v>
                </c:pt>
                <c:pt idx="28" formatCode="0.0">
                  <c:v>5.0928000000000004</c:v>
                </c:pt>
                <c:pt idx="29" formatCode="0.0">
                  <c:v>5.5816999999999997</c:v>
                </c:pt>
              </c:numCache>
            </c:numRef>
          </c:val>
          <c:extLst>
            <c:ext xmlns:c16="http://schemas.microsoft.com/office/drawing/2014/chart" uri="{C3380CC4-5D6E-409C-BE32-E72D297353CC}">
              <c16:uniqueId val="{00000006-3F1C-9849-9404-277DC7F4B4D1}"/>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Hoja1!$C$4</c:f>
              <c:strCache>
                <c:ptCount val="1"/>
                <c:pt idx="0">
                  <c:v>En investigaciones veterinarias para mejorar la salud de los animales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Hoja1!$A$5:$B$16</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Hoja1!$C$5:$C$16</c:f>
              <c:numCache>
                <c:formatCode>General</c:formatCode>
                <c:ptCount val="12"/>
                <c:pt idx="0" formatCode="0.0">
                  <c:v>6.6845999999999997</c:v>
                </c:pt>
                <c:pt idx="2" formatCode="0.0">
                  <c:v>6.1741000000000001</c:v>
                </c:pt>
                <c:pt idx="3" formatCode="0.0">
                  <c:v>6.8083999999999998</c:v>
                </c:pt>
                <c:pt idx="4" formatCode="0.0">
                  <c:v>8.1105999999999998</c:v>
                </c:pt>
                <c:pt idx="6" formatCode="0.0">
                  <c:v>6.9401000000000002</c:v>
                </c:pt>
                <c:pt idx="7" formatCode="0.0">
                  <c:v>6.7607999999999997</c:v>
                </c:pt>
                <c:pt idx="8" formatCode="0.0">
                  <c:v>6.5635000000000003</c:v>
                </c:pt>
                <c:pt idx="10" formatCode="0.0">
                  <c:v>6.35</c:v>
                </c:pt>
                <c:pt idx="11" formatCode="0.0">
                  <c:v>7.0934999999999997</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Hoja1!$C$3</c:f>
              <c:strCache>
                <c:ptCount val="1"/>
                <c:pt idx="0">
                  <c:v>En investigaciones médicas para mejorar la salud de los seres humanos</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73DB-3D4A-8402-23C4B17FB3A6}"/>
              </c:ext>
            </c:extLst>
          </c:dPt>
          <c:dPt>
            <c:idx val="1"/>
            <c:invertIfNegative val="0"/>
            <c:bubble3D val="0"/>
            <c:extLst>
              <c:ext xmlns:c16="http://schemas.microsoft.com/office/drawing/2014/chart" uri="{C3380CC4-5D6E-409C-BE32-E72D297353CC}">
                <c16:uniqueId val="{00000001-73DB-3D4A-8402-23C4B17FB3A6}"/>
              </c:ext>
            </c:extLst>
          </c:dPt>
          <c:dPt>
            <c:idx val="2"/>
            <c:invertIfNegative val="0"/>
            <c:bubble3D val="0"/>
            <c:extLst>
              <c:ext xmlns:c16="http://schemas.microsoft.com/office/drawing/2014/chart" uri="{C3380CC4-5D6E-409C-BE32-E72D297353CC}">
                <c16:uniqueId val="{00000002-73DB-3D4A-8402-23C4B17FB3A6}"/>
              </c:ext>
            </c:extLst>
          </c:dPt>
          <c:dPt>
            <c:idx val="3"/>
            <c:invertIfNegative val="0"/>
            <c:bubble3D val="0"/>
            <c:extLst>
              <c:ext xmlns:c16="http://schemas.microsoft.com/office/drawing/2014/chart" uri="{C3380CC4-5D6E-409C-BE32-E72D297353CC}">
                <c16:uniqueId val="{00000003-73DB-3D4A-8402-23C4B17FB3A6}"/>
              </c:ext>
            </c:extLst>
          </c:dPt>
          <c:dPt>
            <c:idx val="4"/>
            <c:invertIfNegative val="0"/>
            <c:bubble3D val="0"/>
            <c:extLst>
              <c:ext xmlns:c16="http://schemas.microsoft.com/office/drawing/2014/chart" uri="{C3380CC4-5D6E-409C-BE32-E72D297353CC}">
                <c16:uniqueId val="{00000004-73DB-3D4A-8402-23C4B17FB3A6}"/>
              </c:ext>
            </c:extLst>
          </c:dPt>
          <c:dPt>
            <c:idx val="6"/>
            <c:invertIfNegative val="0"/>
            <c:bubble3D val="0"/>
            <c:extLst>
              <c:ext xmlns:c16="http://schemas.microsoft.com/office/drawing/2014/chart" uri="{C3380CC4-5D6E-409C-BE32-E72D297353CC}">
                <c16:uniqueId val="{00000005-73DB-3D4A-8402-23C4B17FB3A6}"/>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5.8495999999999997</c:v>
                </c:pt>
                <c:pt idx="2" formatCode="0.0">
                  <c:v>4.8727</c:v>
                </c:pt>
                <c:pt idx="3" formatCode="0.0">
                  <c:v>6.2619999999999996</c:v>
                </c:pt>
                <c:pt idx="4" formatCode="0.0">
                  <c:v>7.8771000000000004</c:v>
                </c:pt>
                <c:pt idx="6" formatCode="0.0">
                  <c:v>6.7503000000000002</c:v>
                </c:pt>
                <c:pt idx="7" formatCode="0.0">
                  <c:v>6.1569000000000003</c:v>
                </c:pt>
                <c:pt idx="8" formatCode="0.0">
                  <c:v>5.3819999999999997</c:v>
                </c:pt>
                <c:pt idx="10" formatCode="0.0">
                  <c:v>5.3311000000000002</c:v>
                </c:pt>
                <c:pt idx="11" formatCode="0.0">
                  <c:v>6.4824000000000002</c:v>
                </c:pt>
              </c:numCache>
            </c:numRef>
          </c:val>
          <c:extLst>
            <c:ext xmlns:c16="http://schemas.microsoft.com/office/drawing/2014/chart" uri="{C3380CC4-5D6E-409C-BE32-E72D297353CC}">
              <c16:uniqueId val="{00000006-73DB-3D4A-8402-23C4B17FB3A6}"/>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Hoja1!$C$3</c:f>
              <c:strCache>
                <c:ptCount val="1"/>
                <c:pt idx="0">
                  <c:v>En investigaciones científicas para mejorar el conocimiento de la vida</c:v>
                </c:pt>
              </c:strCache>
            </c:strRef>
          </c:tx>
          <c:spPr>
            <a:solidFill>
              <a:srgbClr val="48AE64"/>
            </a:solidFill>
            <a:ln w="3175">
              <a:noFill/>
              <a:prstDash val="solid"/>
            </a:ln>
          </c:spPr>
          <c:invertIfNegative val="0"/>
          <c:dPt>
            <c:idx val="0"/>
            <c:invertIfNegative val="0"/>
            <c:bubble3D val="0"/>
            <c:extLst>
              <c:ext xmlns:c16="http://schemas.microsoft.com/office/drawing/2014/chart" uri="{C3380CC4-5D6E-409C-BE32-E72D297353CC}">
                <c16:uniqueId val="{00000000-5895-1C4D-ACFC-4C9AAEE99B29}"/>
              </c:ext>
            </c:extLst>
          </c:dPt>
          <c:dPt>
            <c:idx val="1"/>
            <c:invertIfNegative val="0"/>
            <c:bubble3D val="0"/>
            <c:extLst>
              <c:ext xmlns:c16="http://schemas.microsoft.com/office/drawing/2014/chart" uri="{C3380CC4-5D6E-409C-BE32-E72D297353CC}">
                <c16:uniqueId val="{00000001-5895-1C4D-ACFC-4C9AAEE99B29}"/>
              </c:ext>
            </c:extLst>
          </c:dPt>
          <c:dPt>
            <c:idx val="2"/>
            <c:invertIfNegative val="0"/>
            <c:bubble3D val="0"/>
            <c:extLst>
              <c:ext xmlns:c16="http://schemas.microsoft.com/office/drawing/2014/chart" uri="{C3380CC4-5D6E-409C-BE32-E72D297353CC}">
                <c16:uniqueId val="{00000002-5895-1C4D-ACFC-4C9AAEE99B29}"/>
              </c:ext>
            </c:extLst>
          </c:dPt>
          <c:dPt>
            <c:idx val="3"/>
            <c:invertIfNegative val="0"/>
            <c:bubble3D val="0"/>
            <c:extLst>
              <c:ext xmlns:c16="http://schemas.microsoft.com/office/drawing/2014/chart" uri="{C3380CC4-5D6E-409C-BE32-E72D297353CC}">
                <c16:uniqueId val="{00000003-5895-1C4D-ACFC-4C9AAEE99B29}"/>
              </c:ext>
            </c:extLst>
          </c:dPt>
          <c:dPt>
            <c:idx val="4"/>
            <c:invertIfNegative val="0"/>
            <c:bubble3D val="0"/>
            <c:extLst>
              <c:ext xmlns:c16="http://schemas.microsoft.com/office/drawing/2014/chart" uri="{C3380CC4-5D6E-409C-BE32-E72D297353CC}">
                <c16:uniqueId val="{00000004-5895-1C4D-ACFC-4C9AAEE99B29}"/>
              </c:ext>
            </c:extLst>
          </c:dPt>
          <c:dPt>
            <c:idx val="6"/>
            <c:invertIfNegative val="0"/>
            <c:bubble3D val="0"/>
            <c:extLst>
              <c:ext xmlns:c16="http://schemas.microsoft.com/office/drawing/2014/chart" uri="{C3380CC4-5D6E-409C-BE32-E72D297353CC}">
                <c16:uniqueId val="{00000005-5895-1C4D-ACFC-4C9AAEE99B29}"/>
              </c:ext>
            </c:extLst>
          </c:dPt>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895-1C4D-ACFC-4C9AAEE99B29}"/>
                </c:ext>
              </c:extLst>
            </c:dLbl>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5.6140999999999996</c:v>
                </c:pt>
                <c:pt idx="2" formatCode="0.0">
                  <c:v>4.7557999999999998</c:v>
                </c:pt>
                <c:pt idx="3" formatCode="0.0">
                  <c:v>5.9306999999999999</c:v>
                </c:pt>
                <c:pt idx="4" formatCode="0.0">
                  <c:v>7.6136999999999997</c:v>
                </c:pt>
                <c:pt idx="6" formatCode="0.0">
                  <c:v>6.5198</c:v>
                </c:pt>
                <c:pt idx="7" formatCode="0.0">
                  <c:v>5.9047999999999998</c:v>
                </c:pt>
                <c:pt idx="8" formatCode="0.0">
                  <c:v>5.1646000000000001</c:v>
                </c:pt>
                <c:pt idx="10" formatCode="0.0">
                  <c:v>5.1456</c:v>
                </c:pt>
                <c:pt idx="11" formatCode="0.0">
                  <c:v>6.1849999999999996</c:v>
                </c:pt>
              </c:numCache>
            </c:numRef>
          </c:val>
          <c:extLst>
            <c:ext xmlns:c16="http://schemas.microsoft.com/office/drawing/2014/chart" uri="{C3380CC4-5D6E-409C-BE32-E72D297353CC}">
              <c16:uniqueId val="{00000006-5895-1C4D-ACFC-4C9AAEE99B29}"/>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300000000002E-2"/>
          <c:y val="3.1644899999999997E-2"/>
          <c:w val="0.3775511788421903"/>
          <c:h val="0.86796751437728903"/>
        </c:manualLayout>
      </c:layout>
      <c:barChart>
        <c:barDir val="bar"/>
        <c:grouping val="clustered"/>
        <c:varyColors val="0"/>
        <c:ser>
          <c:idx val="0"/>
          <c:order val="0"/>
          <c:tx>
            <c:strRef>
              <c:f>Sheet1!$B$2</c:f>
              <c:strCache>
                <c:ptCount val="1"/>
                <c:pt idx="0">
                  <c:v>El planeta Tierra es una joya que debemos preservar</c:v>
                </c:pt>
              </c:strCache>
            </c:strRef>
          </c:tx>
          <c:spPr>
            <a:solidFill>
              <a:srgbClr val="2DCCCD"/>
            </a:solidFill>
            <a:ln w="9525" cap="flat">
              <a:noFill/>
              <a:prstDash val="solid"/>
              <a:round/>
            </a:ln>
            <a:effectLst/>
          </c:spPr>
          <c:invertIfNegative val="0"/>
          <c:dLbls>
            <c:numFmt formatCode="#,##0.0" sourceLinked="0"/>
            <c:spPr>
              <a:noFill/>
              <a:ln>
                <a:noFill/>
              </a:ln>
              <a:effectLst/>
            </c:spPr>
            <c:txPr>
              <a:bodyPr/>
              <a:lstStyle/>
              <a:p>
                <a:pPr>
                  <a:defRPr sz="900" b="1" i="0" u="none" strike="noStrike">
                    <a:solidFill>
                      <a:srgbClr val="666666"/>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f>
              <c:numCache>
                <c:formatCode>0.0</c:formatCode>
                <c:ptCount val="1"/>
                <c:pt idx="0">
                  <c:v>9.6</c:v>
                </c:pt>
              </c:numCache>
            </c:numRef>
          </c:val>
          <c:extLst>
            <c:ext xmlns:c16="http://schemas.microsoft.com/office/drawing/2014/chart" uri="{C3380CC4-5D6E-409C-BE32-E72D297353CC}">
              <c16:uniqueId val="{00000000-F792-6A42-B61E-72BB351B881F}"/>
            </c:ext>
          </c:extLst>
        </c:ser>
        <c:ser>
          <c:idx val="1"/>
          <c:order val="1"/>
          <c:tx>
            <c:strRef>
              <c:f>Sheet1!$C$2</c:f>
              <c:strCache>
                <c:ptCount val="1"/>
                <c:pt idx="0">
                  <c:v>Los seres humanos deberían preservar la diversidad de plantas y animales</c:v>
                </c:pt>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Sheet1!$C$3</c:f>
              <c:numCache>
                <c:formatCode>0.0</c:formatCode>
                <c:ptCount val="1"/>
                <c:pt idx="0">
                  <c:v>9.1999999999999993</c:v>
                </c:pt>
              </c:numCache>
            </c:numRef>
          </c:val>
          <c:extLst>
            <c:ext xmlns:c16="http://schemas.microsoft.com/office/drawing/2014/chart" uri="{C3380CC4-5D6E-409C-BE32-E72D297353CC}">
              <c16:uniqueId val="{00000001-F792-6A42-B61E-72BB351B881F}"/>
            </c:ext>
          </c:extLst>
        </c:ser>
        <c:ser>
          <c:idx val="2"/>
          <c:order val="2"/>
          <c:tx>
            <c:strRef>
              <c:f>Sheet1!$D$2</c:f>
              <c:strCache>
                <c:ptCount val="1"/>
                <c:pt idx="0">
                  <c:v>La naturaleza me inspira paz y tranquilidad </c:v>
                </c:pt>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Sheet1!$D$3</c:f>
              <c:numCache>
                <c:formatCode>0.0</c:formatCode>
                <c:ptCount val="1"/>
                <c:pt idx="0">
                  <c:v>9</c:v>
                </c:pt>
              </c:numCache>
            </c:numRef>
          </c:val>
          <c:extLst>
            <c:ext xmlns:c16="http://schemas.microsoft.com/office/drawing/2014/chart" uri="{C3380CC4-5D6E-409C-BE32-E72D297353CC}">
              <c16:uniqueId val="{00000002-F792-6A42-B61E-72BB351B881F}"/>
            </c:ext>
          </c:extLst>
        </c:ser>
        <c:ser>
          <c:idx val="3"/>
          <c:order val="3"/>
          <c:tx>
            <c:strRef>
              <c:f>Sheet1!$E$2</c:f>
              <c:strCache>
                <c:ptCount val="1"/>
                <c:pt idx="0">
                  <c:v>El equilibrio de la naturaleza es muy delicado y fácilmente alterable por las actividades de los seres humanos</c:v>
                </c:pt>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Sheet1!$E$3</c:f>
              <c:numCache>
                <c:formatCode>0.0</c:formatCode>
                <c:ptCount val="1"/>
                <c:pt idx="0">
                  <c:v>8.5</c:v>
                </c:pt>
              </c:numCache>
            </c:numRef>
          </c:val>
          <c:extLst>
            <c:ext xmlns:c16="http://schemas.microsoft.com/office/drawing/2014/chart" uri="{C3380CC4-5D6E-409C-BE32-E72D297353CC}">
              <c16:uniqueId val="{00000003-F792-6A42-B61E-72BB351B881F}"/>
            </c:ext>
          </c:extLst>
        </c:ser>
        <c:ser>
          <c:idx val="4"/>
          <c:order val="4"/>
          <c:tx>
            <c:strRef>
              <c:f>Sheet1!$F$2</c:f>
              <c:strCache>
                <c:ptCount val="1"/>
                <c:pt idx="0">
                  <c:v>Se puede crecer económicamente y a la vez proteger la naturaleza</c:v>
                </c:pt>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Sheet1!$F$3</c:f>
              <c:numCache>
                <c:formatCode>0.0</c:formatCode>
                <c:ptCount val="1"/>
                <c:pt idx="0">
                  <c:v>8.3000000000000007</c:v>
                </c:pt>
              </c:numCache>
            </c:numRef>
          </c:val>
          <c:extLst>
            <c:ext xmlns:c16="http://schemas.microsoft.com/office/drawing/2014/chart" uri="{C3380CC4-5D6E-409C-BE32-E72D297353CC}">
              <c16:uniqueId val="{00000004-F792-6A42-B61E-72BB351B881F}"/>
            </c:ext>
          </c:extLst>
        </c:ser>
        <c:ser>
          <c:idx val="5"/>
          <c:order val="5"/>
          <c:tx>
            <c:strRef>
              <c:f>Sheet1!$G$2</c:f>
              <c:strCache>
                <c:ptCount val="1"/>
                <c:pt idx="0">
                  <c:v>La naturaleza es más bella que las cosas construidas por los seres humanos</c:v>
                </c:pt>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Sheet1!$G$3</c:f>
              <c:numCache>
                <c:formatCode>0.0</c:formatCode>
                <c:ptCount val="1"/>
                <c:pt idx="0">
                  <c:v>8.3000000000000007</c:v>
                </c:pt>
              </c:numCache>
            </c:numRef>
          </c:val>
          <c:extLst>
            <c:ext xmlns:c16="http://schemas.microsoft.com/office/drawing/2014/chart" uri="{C3380CC4-5D6E-409C-BE32-E72D297353CC}">
              <c16:uniqueId val="{00000005-F792-6A42-B61E-72BB351B881F}"/>
            </c:ext>
          </c:extLst>
        </c:ser>
        <c:dLbls>
          <c:showLegendKey val="0"/>
          <c:showVal val="0"/>
          <c:showCatName val="0"/>
          <c:showSerName val="0"/>
          <c:showPercent val="0"/>
          <c:showBubbleSize val="0"/>
        </c:dLbls>
        <c:gapWidth val="0"/>
        <c:overlap val="-60"/>
        <c:axId val="285160112"/>
        <c:axId val="285157392"/>
      </c:barChart>
      <c:catAx>
        <c:axId val="28516011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270" b="1" i="0" u="none" strike="noStrike">
                <a:solidFill>
                  <a:srgbClr val="000000"/>
                </a:solidFill>
                <a:latin typeface="Times New Roman"/>
              </a:defRPr>
            </a:pPr>
            <a:endParaRPr lang="es-ES"/>
          </a:p>
        </c:txPr>
        <c:crossAx val="285157392"/>
        <c:crosses val="autoZero"/>
        <c:auto val="1"/>
        <c:lblAlgn val="ctr"/>
        <c:lblOffset val="100"/>
        <c:noMultiLvlLbl val="1"/>
      </c:catAx>
      <c:valAx>
        <c:axId val="285157392"/>
        <c:scaling>
          <c:orientation val="minMax"/>
          <c:max val="10"/>
          <c:min val="0"/>
        </c:scaling>
        <c:delete val="0"/>
        <c:axPos val="t"/>
        <c:majorGridlines>
          <c:spPr>
            <a:ln w="6350" cap="flat">
              <a:solidFill>
                <a:srgbClr val="A7A7A7"/>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666666"/>
                </a:solidFill>
                <a:latin typeface="BBVABentonSans"/>
              </a:defRPr>
            </a:pPr>
            <a:endParaRPr lang="es-ES"/>
          </a:p>
        </c:txPr>
        <c:crossAx val="285160112"/>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Hoja1!$C$3</c:f>
              <c:strCache>
                <c:ptCount val="1"/>
                <c:pt idx="0">
                  <c:v>Para la alimentación de los seres humanos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Hoja1!$A$4:$B$33</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Hoja1!$C$4:$C$33</c:f>
              <c:numCache>
                <c:formatCode>General</c:formatCode>
                <c:ptCount val="30"/>
                <c:pt idx="0" formatCode="0.0">
                  <c:v>6.0765000000000002</c:v>
                </c:pt>
                <c:pt idx="2" formatCode="0.0">
                  <c:v>6.6406000000000001</c:v>
                </c:pt>
                <c:pt idx="3" formatCode="0.0">
                  <c:v>5.5472000000000001</c:v>
                </c:pt>
                <c:pt idx="5" formatCode="0.0">
                  <c:v>6.6191000000000004</c:v>
                </c:pt>
                <c:pt idx="6" formatCode="0.0">
                  <c:v>5.8872999999999998</c:v>
                </c:pt>
                <c:pt idx="7" formatCode="0.0">
                  <c:v>6.3601999999999999</c:v>
                </c:pt>
                <c:pt idx="8" formatCode="0.0">
                  <c:v>6.0274999999999999</c:v>
                </c:pt>
                <c:pt idx="9" formatCode="0.0">
                  <c:v>6.2820999999999998</c:v>
                </c:pt>
                <c:pt idx="10" formatCode="0.0">
                  <c:v>5.6925999999999997</c:v>
                </c:pt>
                <c:pt idx="12" formatCode="0.0">
                  <c:v>5.6805000000000003</c:v>
                </c:pt>
                <c:pt idx="13" formatCode="0.0">
                  <c:v>6.2179000000000002</c:v>
                </c:pt>
                <c:pt idx="14" formatCode="0.0">
                  <c:v>6.4421999999999997</c:v>
                </c:pt>
                <c:pt idx="16" formatCode="0.0">
                  <c:v>5.9471999999999996</c:v>
                </c:pt>
                <c:pt idx="17" formatCode="0.0">
                  <c:v>5.8994</c:v>
                </c:pt>
                <c:pt idx="18" formatCode="0.0">
                  <c:v>6.4413999999999998</c:v>
                </c:pt>
                <c:pt idx="20" formatCode="0.0">
                  <c:v>5.6265999999999998</c:v>
                </c:pt>
                <c:pt idx="21" formatCode="0.0">
                  <c:v>5.9325000000000001</c:v>
                </c:pt>
                <c:pt idx="22" formatCode="0.0">
                  <c:v>7.0681000000000003</c:v>
                </c:pt>
                <c:pt idx="24" formatCode="0.0">
                  <c:v>5.7918000000000003</c:v>
                </c:pt>
                <c:pt idx="25" formatCode="0.0">
                  <c:v>5.5663</c:v>
                </c:pt>
                <c:pt idx="26" formatCode="0.0">
                  <c:v>6.8506</c:v>
                </c:pt>
                <c:pt idx="27" formatCode="0.0">
                  <c:v>7.2519999999999998</c:v>
                </c:pt>
                <c:pt idx="28" formatCode="0.0">
                  <c:v>6.0350000000000001</c:v>
                </c:pt>
                <c:pt idx="29" formatCode="0.0">
                  <c:v>6.0728</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stacked"/>
        <c:varyColors val="0"/>
        <c:ser>
          <c:idx val="4"/>
          <c:order val="0"/>
          <c:tx>
            <c:strRef>
              <c:f>Hoja1!$C$4</c:f>
              <c:strCache>
                <c:ptCount val="1"/>
                <c:pt idx="0">
                  <c:v>En investigaciones para elevar la calidad de alimentos como carne, leche y huevos</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0844-4A48-BFD1-4D3DF5D631AF}"/>
              </c:ext>
            </c:extLst>
          </c:dPt>
          <c:dPt>
            <c:idx val="1"/>
            <c:invertIfNegative val="0"/>
            <c:bubble3D val="0"/>
            <c:extLst>
              <c:ext xmlns:c16="http://schemas.microsoft.com/office/drawing/2014/chart" uri="{C3380CC4-5D6E-409C-BE32-E72D297353CC}">
                <c16:uniqueId val="{00000001-0844-4A48-BFD1-4D3DF5D631AF}"/>
              </c:ext>
            </c:extLst>
          </c:dPt>
          <c:dPt>
            <c:idx val="2"/>
            <c:invertIfNegative val="0"/>
            <c:bubble3D val="0"/>
            <c:extLst>
              <c:ext xmlns:c16="http://schemas.microsoft.com/office/drawing/2014/chart" uri="{C3380CC4-5D6E-409C-BE32-E72D297353CC}">
                <c16:uniqueId val="{00000002-0844-4A48-BFD1-4D3DF5D631AF}"/>
              </c:ext>
            </c:extLst>
          </c:dPt>
          <c:dPt>
            <c:idx val="3"/>
            <c:invertIfNegative val="0"/>
            <c:bubble3D val="0"/>
            <c:extLst>
              <c:ext xmlns:c16="http://schemas.microsoft.com/office/drawing/2014/chart" uri="{C3380CC4-5D6E-409C-BE32-E72D297353CC}">
                <c16:uniqueId val="{00000003-0844-4A48-BFD1-4D3DF5D631AF}"/>
              </c:ext>
            </c:extLst>
          </c:dPt>
          <c:dPt>
            <c:idx val="4"/>
            <c:invertIfNegative val="0"/>
            <c:bubble3D val="0"/>
            <c:extLst>
              <c:ext xmlns:c16="http://schemas.microsoft.com/office/drawing/2014/chart" uri="{C3380CC4-5D6E-409C-BE32-E72D297353CC}">
                <c16:uniqueId val="{00000004-0844-4A48-BFD1-4D3DF5D631AF}"/>
              </c:ext>
            </c:extLst>
          </c:dPt>
          <c:dPt>
            <c:idx val="6"/>
            <c:invertIfNegative val="0"/>
            <c:bubble3D val="0"/>
            <c:extLst>
              <c:ext xmlns:c16="http://schemas.microsoft.com/office/drawing/2014/chart" uri="{C3380CC4-5D6E-409C-BE32-E72D297353CC}">
                <c16:uniqueId val="{00000005-0844-4A48-BFD1-4D3DF5D631A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4.6462000000000003</c:v>
                </c:pt>
                <c:pt idx="2" formatCode="0.0">
                  <c:v>5.1965000000000003</c:v>
                </c:pt>
                <c:pt idx="3" formatCode="0.0">
                  <c:v>4.1252000000000004</c:v>
                </c:pt>
                <c:pt idx="5" formatCode="0.0">
                  <c:v>5.1456</c:v>
                </c:pt>
                <c:pt idx="6" formatCode="0.0">
                  <c:v>4.2472000000000003</c:v>
                </c:pt>
                <c:pt idx="7" formatCode="0.0">
                  <c:v>4.4226999999999999</c:v>
                </c:pt>
                <c:pt idx="8" formatCode="0.0">
                  <c:v>4.4587000000000003</c:v>
                </c:pt>
                <c:pt idx="9" formatCode="0.0">
                  <c:v>4.6127000000000002</c:v>
                </c:pt>
                <c:pt idx="10" formatCode="0.0">
                  <c:v>4.9968000000000004</c:v>
                </c:pt>
                <c:pt idx="12" formatCode="0.0">
                  <c:v>4.7016999999999998</c:v>
                </c:pt>
                <c:pt idx="13" formatCode="0.0">
                  <c:v>4.4661999999999997</c:v>
                </c:pt>
                <c:pt idx="14" formatCode="0.0">
                  <c:v>4.7046000000000001</c:v>
                </c:pt>
                <c:pt idx="16" formatCode="0.0">
                  <c:v>4.2823000000000002</c:v>
                </c:pt>
                <c:pt idx="17" formatCode="0.0">
                  <c:v>4.7317999999999998</c:v>
                </c:pt>
                <c:pt idx="18" formatCode="0.0">
                  <c:v>5.2808999999999999</c:v>
                </c:pt>
                <c:pt idx="20" formatCode="0.0">
                  <c:v>4.0627000000000004</c:v>
                </c:pt>
                <c:pt idx="21" formatCode="0.0">
                  <c:v>4.6146000000000003</c:v>
                </c:pt>
                <c:pt idx="22" formatCode="0.0">
                  <c:v>5.7294999999999998</c:v>
                </c:pt>
                <c:pt idx="24" formatCode="0.0">
                  <c:v>3.7263999999999999</c:v>
                </c:pt>
                <c:pt idx="25" formatCode="0.0">
                  <c:v>4.5498000000000003</c:v>
                </c:pt>
                <c:pt idx="26" formatCode="0.0">
                  <c:v>5.6947999999999999</c:v>
                </c:pt>
                <c:pt idx="27" formatCode="0.0">
                  <c:v>5.9844999999999997</c:v>
                </c:pt>
                <c:pt idx="28" formatCode="0.0">
                  <c:v>3.9645000000000001</c:v>
                </c:pt>
                <c:pt idx="29" formatCode="0.0">
                  <c:v>4.5468000000000002</c:v>
                </c:pt>
              </c:numCache>
            </c:numRef>
          </c:val>
          <c:extLst>
            <c:ext xmlns:c16="http://schemas.microsoft.com/office/drawing/2014/chart" uri="{C3380CC4-5D6E-409C-BE32-E72D297353CC}">
              <c16:uniqueId val="{00000006-0844-4A48-BFD1-4D3DF5D631AF}"/>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Hoja1!$C$4</c:f>
              <c:strCache>
                <c:ptCount val="1"/>
                <c:pt idx="0">
                  <c:v>En investigaciones veterinarias para mejorar la salud de los animales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Hoja1!$A$5:$B$16</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Hoja1!$C$5:$C$16</c:f>
              <c:numCache>
                <c:formatCode>General</c:formatCode>
                <c:ptCount val="12"/>
                <c:pt idx="0" formatCode="0.0">
                  <c:v>6.0765000000000002</c:v>
                </c:pt>
                <c:pt idx="2" formatCode="0.0">
                  <c:v>5.5141999999999998</c:v>
                </c:pt>
                <c:pt idx="3" formatCode="0.0">
                  <c:v>6.4063999999999997</c:v>
                </c:pt>
                <c:pt idx="4" formatCode="0.0">
                  <c:v>6.8741000000000003</c:v>
                </c:pt>
                <c:pt idx="6" formatCode="0.0">
                  <c:v>7.0826000000000002</c:v>
                </c:pt>
                <c:pt idx="7" formatCode="0.0">
                  <c:v>6.4946999999999999</c:v>
                </c:pt>
                <c:pt idx="8" formatCode="0.0">
                  <c:v>5.4790999999999999</c:v>
                </c:pt>
                <c:pt idx="10" formatCode="0.0">
                  <c:v>5.7347000000000001</c:v>
                </c:pt>
                <c:pt idx="11" formatCode="0.0">
                  <c:v>6.4962999999999997</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stacked"/>
        <c:varyColors val="0"/>
        <c:ser>
          <c:idx val="4"/>
          <c:order val="0"/>
          <c:tx>
            <c:strRef>
              <c:f>Hoja1!$C$3</c:f>
              <c:strCache>
                <c:ptCount val="1"/>
                <c:pt idx="0">
                  <c:v>En investigaciones para elevar la calidad de alimentos como carne, leche y huevos</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73DB-3D4A-8402-23C4B17FB3A6}"/>
              </c:ext>
            </c:extLst>
          </c:dPt>
          <c:dPt>
            <c:idx val="1"/>
            <c:invertIfNegative val="0"/>
            <c:bubble3D val="0"/>
            <c:extLst>
              <c:ext xmlns:c16="http://schemas.microsoft.com/office/drawing/2014/chart" uri="{C3380CC4-5D6E-409C-BE32-E72D297353CC}">
                <c16:uniqueId val="{00000001-73DB-3D4A-8402-23C4B17FB3A6}"/>
              </c:ext>
            </c:extLst>
          </c:dPt>
          <c:dPt>
            <c:idx val="2"/>
            <c:invertIfNegative val="0"/>
            <c:bubble3D val="0"/>
            <c:extLst>
              <c:ext xmlns:c16="http://schemas.microsoft.com/office/drawing/2014/chart" uri="{C3380CC4-5D6E-409C-BE32-E72D297353CC}">
                <c16:uniqueId val="{00000002-73DB-3D4A-8402-23C4B17FB3A6}"/>
              </c:ext>
            </c:extLst>
          </c:dPt>
          <c:dPt>
            <c:idx val="3"/>
            <c:invertIfNegative val="0"/>
            <c:bubble3D val="0"/>
            <c:extLst>
              <c:ext xmlns:c16="http://schemas.microsoft.com/office/drawing/2014/chart" uri="{C3380CC4-5D6E-409C-BE32-E72D297353CC}">
                <c16:uniqueId val="{00000003-73DB-3D4A-8402-23C4B17FB3A6}"/>
              </c:ext>
            </c:extLst>
          </c:dPt>
          <c:dPt>
            <c:idx val="4"/>
            <c:invertIfNegative val="0"/>
            <c:bubble3D val="0"/>
            <c:extLst>
              <c:ext xmlns:c16="http://schemas.microsoft.com/office/drawing/2014/chart" uri="{C3380CC4-5D6E-409C-BE32-E72D297353CC}">
                <c16:uniqueId val="{00000004-73DB-3D4A-8402-23C4B17FB3A6}"/>
              </c:ext>
            </c:extLst>
          </c:dPt>
          <c:dPt>
            <c:idx val="6"/>
            <c:invertIfNegative val="0"/>
            <c:bubble3D val="0"/>
            <c:extLst>
              <c:ext xmlns:c16="http://schemas.microsoft.com/office/drawing/2014/chart" uri="{C3380CC4-5D6E-409C-BE32-E72D297353CC}">
                <c16:uniqueId val="{00000005-73DB-3D4A-8402-23C4B17FB3A6}"/>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4.6462000000000003</c:v>
                </c:pt>
                <c:pt idx="2" formatCode="0.0">
                  <c:v>3.4813999999999998</c:v>
                </c:pt>
                <c:pt idx="3" formatCode="0.0">
                  <c:v>5.1204000000000001</c:v>
                </c:pt>
                <c:pt idx="4" formatCode="0.0">
                  <c:v>7.1338999999999997</c:v>
                </c:pt>
                <c:pt idx="6" formatCode="0.0">
                  <c:v>5.6849999999999996</c:v>
                </c:pt>
                <c:pt idx="7" formatCode="0.0">
                  <c:v>4.8746999999999998</c:v>
                </c:pt>
                <c:pt idx="8" formatCode="0.0">
                  <c:v>4.2435</c:v>
                </c:pt>
                <c:pt idx="10" formatCode="0.0">
                  <c:v>4.2733999999999996</c:v>
                </c:pt>
                <c:pt idx="11" formatCode="0.0">
                  <c:v>5.1035000000000004</c:v>
                </c:pt>
              </c:numCache>
            </c:numRef>
          </c:val>
          <c:extLst>
            <c:ext xmlns:c16="http://schemas.microsoft.com/office/drawing/2014/chart" uri="{C3380CC4-5D6E-409C-BE32-E72D297353CC}">
              <c16:uniqueId val="{00000006-73DB-3D4A-8402-23C4B17FB3A6}"/>
            </c:ext>
          </c:extLst>
        </c:ser>
        <c:dLbls>
          <c:showLegendKey val="0"/>
          <c:showVal val="1"/>
          <c:showCatName val="0"/>
          <c:showSerName val="0"/>
          <c:showPercent val="0"/>
          <c:showBubbleSize val="0"/>
        </c:dLbls>
        <c:gapWidth val="60"/>
        <c:overlap val="10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En corridas de toros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Hoja1!$A$4:$B$33</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Hoja1!$C$4:$C$33</c:f>
              <c:numCache>
                <c:formatCode>General</c:formatCode>
                <c:ptCount val="30"/>
                <c:pt idx="0" formatCode="0.0">
                  <c:v>1.7868999999999999</c:v>
                </c:pt>
                <c:pt idx="2" formatCode="0.0">
                  <c:v>2.2902</c:v>
                </c:pt>
                <c:pt idx="3" formatCode="0.0">
                  <c:v>1.3158000000000001</c:v>
                </c:pt>
                <c:pt idx="5" formatCode="0.0">
                  <c:v>1.8278000000000001</c:v>
                </c:pt>
                <c:pt idx="6" formatCode="0.0">
                  <c:v>1.2918000000000001</c:v>
                </c:pt>
                <c:pt idx="7" formatCode="0.0">
                  <c:v>1.4688000000000001</c:v>
                </c:pt>
                <c:pt idx="8" formatCode="0.0">
                  <c:v>1.7325999999999999</c:v>
                </c:pt>
                <c:pt idx="9" formatCode="0.0">
                  <c:v>1.9068000000000001</c:v>
                </c:pt>
                <c:pt idx="10" formatCode="0.0">
                  <c:v>2.2073999999999998</c:v>
                </c:pt>
                <c:pt idx="12" formatCode="0.0">
                  <c:v>2.0205000000000002</c:v>
                </c:pt>
                <c:pt idx="13" formatCode="0.0">
                  <c:v>1.6926000000000001</c:v>
                </c:pt>
                <c:pt idx="14" formatCode="0.0">
                  <c:v>1.5783</c:v>
                </c:pt>
                <c:pt idx="16" formatCode="0.0">
                  <c:v>1.0216000000000001</c:v>
                </c:pt>
                <c:pt idx="17" formatCode="0.0">
                  <c:v>2.3187000000000002</c:v>
                </c:pt>
                <c:pt idx="18" formatCode="0.0">
                  <c:v>2.8407</c:v>
                </c:pt>
                <c:pt idx="20" formatCode="0.0">
                  <c:v>0.64290000000000003</c:v>
                </c:pt>
                <c:pt idx="21" formatCode="0.0">
                  <c:v>1.8489</c:v>
                </c:pt>
                <c:pt idx="22" formatCode="0.0">
                  <c:v>3.4832999999999998</c:v>
                </c:pt>
                <c:pt idx="24" formatCode="0.0">
                  <c:v>0.57110000000000005</c:v>
                </c:pt>
                <c:pt idx="25" formatCode="0.0">
                  <c:v>0.92049999999999998</c:v>
                </c:pt>
                <c:pt idx="26" formatCode="0.0">
                  <c:v>3.7648000000000001</c:v>
                </c:pt>
                <c:pt idx="27" formatCode="0.0">
                  <c:v>3.8512</c:v>
                </c:pt>
                <c:pt idx="28" formatCode="0.0">
                  <c:v>1.0227999999999999</c:v>
                </c:pt>
                <c:pt idx="29" formatCode="0.0">
                  <c:v>1.6285000000000001</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clustered"/>
        <c:varyColors val="0"/>
        <c:ser>
          <c:idx val="4"/>
          <c:order val="0"/>
          <c:tx>
            <c:strRef>
              <c:f>Hoja1!$C$4</c:f>
              <c:strCache>
                <c:ptCount val="1"/>
                <c:pt idx="0">
                  <c:v>Para la caza deportiva</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0844-4A48-BFD1-4D3DF5D631AF}"/>
              </c:ext>
            </c:extLst>
          </c:dPt>
          <c:dPt>
            <c:idx val="1"/>
            <c:invertIfNegative val="0"/>
            <c:bubble3D val="0"/>
            <c:extLst>
              <c:ext xmlns:c16="http://schemas.microsoft.com/office/drawing/2014/chart" uri="{C3380CC4-5D6E-409C-BE32-E72D297353CC}">
                <c16:uniqueId val="{00000001-0844-4A48-BFD1-4D3DF5D631AF}"/>
              </c:ext>
            </c:extLst>
          </c:dPt>
          <c:dPt>
            <c:idx val="2"/>
            <c:invertIfNegative val="0"/>
            <c:bubble3D val="0"/>
            <c:extLst>
              <c:ext xmlns:c16="http://schemas.microsoft.com/office/drawing/2014/chart" uri="{C3380CC4-5D6E-409C-BE32-E72D297353CC}">
                <c16:uniqueId val="{00000002-0844-4A48-BFD1-4D3DF5D631AF}"/>
              </c:ext>
            </c:extLst>
          </c:dPt>
          <c:dPt>
            <c:idx val="3"/>
            <c:invertIfNegative val="0"/>
            <c:bubble3D val="0"/>
            <c:extLst>
              <c:ext xmlns:c16="http://schemas.microsoft.com/office/drawing/2014/chart" uri="{C3380CC4-5D6E-409C-BE32-E72D297353CC}">
                <c16:uniqueId val="{00000003-0844-4A48-BFD1-4D3DF5D631AF}"/>
              </c:ext>
            </c:extLst>
          </c:dPt>
          <c:dPt>
            <c:idx val="4"/>
            <c:invertIfNegative val="0"/>
            <c:bubble3D val="0"/>
            <c:extLst>
              <c:ext xmlns:c16="http://schemas.microsoft.com/office/drawing/2014/chart" uri="{C3380CC4-5D6E-409C-BE32-E72D297353CC}">
                <c16:uniqueId val="{00000004-0844-4A48-BFD1-4D3DF5D631AF}"/>
              </c:ext>
            </c:extLst>
          </c:dPt>
          <c:dPt>
            <c:idx val="6"/>
            <c:invertIfNegative val="0"/>
            <c:bubble3D val="0"/>
            <c:extLst>
              <c:ext xmlns:c16="http://schemas.microsoft.com/office/drawing/2014/chart" uri="{C3380CC4-5D6E-409C-BE32-E72D297353CC}">
                <c16:uniqueId val="{00000005-0844-4A48-BFD1-4D3DF5D631A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1.6434</c:v>
                </c:pt>
                <c:pt idx="2" formatCode="0.0">
                  <c:v>2.3584999999999998</c:v>
                </c:pt>
                <c:pt idx="3" formatCode="0.0">
                  <c:v>0.97219999999999995</c:v>
                </c:pt>
                <c:pt idx="5" formatCode="0.0">
                  <c:v>1.7814000000000001</c:v>
                </c:pt>
                <c:pt idx="6" formatCode="0.0">
                  <c:v>1.5343</c:v>
                </c:pt>
                <c:pt idx="7" formatCode="0.0">
                  <c:v>1.5952</c:v>
                </c:pt>
                <c:pt idx="8" formatCode="0.0">
                  <c:v>1.5452999999999999</c:v>
                </c:pt>
                <c:pt idx="9" formatCode="0.0">
                  <c:v>1.6958</c:v>
                </c:pt>
                <c:pt idx="10" formatCode="0.0">
                  <c:v>1.7249000000000001</c:v>
                </c:pt>
                <c:pt idx="12" formatCode="0.0">
                  <c:v>1.7484</c:v>
                </c:pt>
                <c:pt idx="13" formatCode="0.0">
                  <c:v>1.6494</c:v>
                </c:pt>
                <c:pt idx="14" formatCode="0.0">
                  <c:v>1.5168999999999999</c:v>
                </c:pt>
                <c:pt idx="16" formatCode="0.0">
                  <c:v>1.1465000000000001</c:v>
                </c:pt>
                <c:pt idx="17" formatCode="0.0">
                  <c:v>1.9619</c:v>
                </c:pt>
                <c:pt idx="18" formatCode="0.0">
                  <c:v>2.3445999999999998</c:v>
                </c:pt>
                <c:pt idx="20" formatCode="0.0">
                  <c:v>0.90329999999999999</c:v>
                </c:pt>
                <c:pt idx="21" formatCode="0.0">
                  <c:v>1.7428999999999999</c:v>
                </c:pt>
                <c:pt idx="22" formatCode="0.0">
                  <c:v>2.7795999999999998</c:v>
                </c:pt>
                <c:pt idx="24" formatCode="0.0">
                  <c:v>0.91200000000000003</c:v>
                </c:pt>
                <c:pt idx="25" formatCode="0.0">
                  <c:v>1.0899000000000001</c:v>
                </c:pt>
                <c:pt idx="26" formatCode="0.0">
                  <c:v>2.8037999999999998</c:v>
                </c:pt>
                <c:pt idx="27" formatCode="0.0">
                  <c:v>3.5966999999999998</c:v>
                </c:pt>
                <c:pt idx="28" formatCode="0.0">
                  <c:v>1.3149</c:v>
                </c:pt>
                <c:pt idx="29" formatCode="0.0">
                  <c:v>1.4629000000000001</c:v>
                </c:pt>
              </c:numCache>
            </c:numRef>
          </c:val>
          <c:extLst>
            <c:ext xmlns:c16="http://schemas.microsoft.com/office/drawing/2014/chart" uri="{C3380CC4-5D6E-409C-BE32-E72D297353CC}">
              <c16:uniqueId val="{00000006-0844-4A48-BFD1-4D3DF5D631AF}"/>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clustered"/>
        <c:varyColors val="0"/>
        <c:ser>
          <c:idx val="4"/>
          <c:order val="0"/>
          <c:tx>
            <c:strRef>
              <c:f>Hoja1!$C$4</c:f>
              <c:strCache>
                <c:ptCount val="1"/>
                <c:pt idx="0">
                  <c:v>En el circo</c:v>
                </c:pt>
              </c:strCache>
            </c:strRef>
          </c:tx>
          <c:spPr>
            <a:solidFill>
              <a:srgbClr val="48AE64"/>
            </a:solidFill>
            <a:ln w="3175">
              <a:noFill/>
              <a:prstDash val="solid"/>
            </a:ln>
          </c:spPr>
          <c:invertIfNegative val="0"/>
          <c:dPt>
            <c:idx val="0"/>
            <c:invertIfNegative val="0"/>
            <c:bubble3D val="0"/>
            <c:extLst>
              <c:ext xmlns:c16="http://schemas.microsoft.com/office/drawing/2014/chart" uri="{C3380CC4-5D6E-409C-BE32-E72D297353CC}">
                <c16:uniqueId val="{00000000-3F1C-9849-9404-277DC7F4B4D1}"/>
              </c:ext>
            </c:extLst>
          </c:dPt>
          <c:dPt>
            <c:idx val="1"/>
            <c:invertIfNegative val="0"/>
            <c:bubble3D val="0"/>
            <c:extLst>
              <c:ext xmlns:c16="http://schemas.microsoft.com/office/drawing/2014/chart" uri="{C3380CC4-5D6E-409C-BE32-E72D297353CC}">
                <c16:uniqueId val="{00000001-3F1C-9849-9404-277DC7F4B4D1}"/>
              </c:ext>
            </c:extLst>
          </c:dPt>
          <c:dPt>
            <c:idx val="2"/>
            <c:invertIfNegative val="0"/>
            <c:bubble3D val="0"/>
            <c:extLst>
              <c:ext xmlns:c16="http://schemas.microsoft.com/office/drawing/2014/chart" uri="{C3380CC4-5D6E-409C-BE32-E72D297353CC}">
                <c16:uniqueId val="{00000002-3F1C-9849-9404-277DC7F4B4D1}"/>
              </c:ext>
            </c:extLst>
          </c:dPt>
          <c:dPt>
            <c:idx val="3"/>
            <c:invertIfNegative val="0"/>
            <c:bubble3D val="0"/>
            <c:extLst>
              <c:ext xmlns:c16="http://schemas.microsoft.com/office/drawing/2014/chart" uri="{C3380CC4-5D6E-409C-BE32-E72D297353CC}">
                <c16:uniqueId val="{00000003-3F1C-9849-9404-277DC7F4B4D1}"/>
              </c:ext>
            </c:extLst>
          </c:dPt>
          <c:dPt>
            <c:idx val="4"/>
            <c:invertIfNegative val="0"/>
            <c:bubble3D val="0"/>
            <c:extLst>
              <c:ext xmlns:c16="http://schemas.microsoft.com/office/drawing/2014/chart" uri="{C3380CC4-5D6E-409C-BE32-E72D297353CC}">
                <c16:uniqueId val="{00000004-3F1C-9849-9404-277DC7F4B4D1}"/>
              </c:ext>
            </c:extLst>
          </c:dPt>
          <c:dPt>
            <c:idx val="6"/>
            <c:invertIfNegative val="0"/>
            <c:bubble3D val="0"/>
            <c:extLst>
              <c:ext xmlns:c16="http://schemas.microsoft.com/office/drawing/2014/chart" uri="{C3380CC4-5D6E-409C-BE32-E72D297353CC}">
                <c16:uniqueId val="{00000005-3F1C-9849-9404-277DC7F4B4D1}"/>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1.3745000000000001</c:v>
                </c:pt>
                <c:pt idx="2" formatCode="0.0">
                  <c:v>1.716</c:v>
                </c:pt>
                <c:pt idx="3" formatCode="0.0">
                  <c:v>1.0530999999999999</c:v>
                </c:pt>
                <c:pt idx="5" formatCode="0.0">
                  <c:v>1.5496000000000001</c:v>
                </c:pt>
                <c:pt idx="6" formatCode="0.0">
                  <c:v>0.83760000000000001</c:v>
                </c:pt>
                <c:pt idx="7" formatCode="0.0">
                  <c:v>1.0545</c:v>
                </c:pt>
                <c:pt idx="8" formatCode="0.0">
                  <c:v>1.3185</c:v>
                </c:pt>
                <c:pt idx="9" formatCode="0.0">
                  <c:v>1.3805000000000001</c:v>
                </c:pt>
                <c:pt idx="10" formatCode="0.0">
                  <c:v>1.8505</c:v>
                </c:pt>
                <c:pt idx="12" formatCode="0.0">
                  <c:v>1.5811999999999999</c:v>
                </c:pt>
                <c:pt idx="13" formatCode="0.0">
                  <c:v>1.3124</c:v>
                </c:pt>
                <c:pt idx="14" formatCode="0.0">
                  <c:v>1.1766000000000001</c:v>
                </c:pt>
                <c:pt idx="16" formatCode="0.0">
                  <c:v>0.78300000000000003</c:v>
                </c:pt>
                <c:pt idx="17" formatCode="0.0">
                  <c:v>1.6613</c:v>
                </c:pt>
                <c:pt idx="18" formatCode="0.0">
                  <c:v>2.2816999999999998</c:v>
                </c:pt>
                <c:pt idx="20" formatCode="0.0">
                  <c:v>0.76929999999999998</c:v>
                </c:pt>
                <c:pt idx="21" formatCode="0.0">
                  <c:v>1.3452999999999999</c:v>
                </c:pt>
                <c:pt idx="22" formatCode="0.0">
                  <c:v>2.3435000000000001</c:v>
                </c:pt>
                <c:pt idx="24" formatCode="0.0">
                  <c:v>0.52200000000000002</c:v>
                </c:pt>
                <c:pt idx="25" formatCode="0.0">
                  <c:v>1.1225000000000001</c:v>
                </c:pt>
                <c:pt idx="26" formatCode="0.0">
                  <c:v>2.4449000000000001</c:v>
                </c:pt>
                <c:pt idx="27" formatCode="0.0">
                  <c:v>2.331</c:v>
                </c:pt>
                <c:pt idx="28" formatCode="0.0">
                  <c:v>0.88229999999999997</c:v>
                </c:pt>
                <c:pt idx="29" formatCode="0.0">
                  <c:v>1.2421</c:v>
                </c:pt>
              </c:numCache>
            </c:numRef>
          </c:val>
          <c:extLst>
            <c:ext xmlns:c16="http://schemas.microsoft.com/office/drawing/2014/chart" uri="{C3380CC4-5D6E-409C-BE32-E72D297353CC}">
              <c16:uniqueId val="{00000006-3F1C-9849-9404-277DC7F4B4D1}"/>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clustered"/>
        <c:varyColors val="0"/>
        <c:ser>
          <c:idx val="4"/>
          <c:order val="0"/>
          <c:tx>
            <c:strRef>
              <c:f>Hoja1!$C$4</c:f>
              <c:strCache>
                <c:ptCount val="1"/>
                <c:pt idx="0">
                  <c:v>Para el entretenimiento en fiestas locales</c:v>
                </c:pt>
              </c:strCache>
            </c:strRef>
          </c:tx>
          <c:spPr>
            <a:solidFill>
              <a:srgbClr val="AD53A1"/>
            </a:solidFill>
            <a:ln w="3175">
              <a:noFill/>
              <a:prstDash val="solid"/>
            </a:ln>
          </c:spPr>
          <c:invertIfNegative val="0"/>
          <c:dPt>
            <c:idx val="0"/>
            <c:invertIfNegative val="0"/>
            <c:bubble3D val="0"/>
            <c:extLst>
              <c:ext xmlns:c16="http://schemas.microsoft.com/office/drawing/2014/chart" uri="{C3380CC4-5D6E-409C-BE32-E72D297353CC}">
                <c16:uniqueId val="{00000000-B98F-2548-8139-7E5C6F82DE8B}"/>
              </c:ext>
            </c:extLst>
          </c:dPt>
          <c:dPt>
            <c:idx val="1"/>
            <c:invertIfNegative val="0"/>
            <c:bubble3D val="0"/>
            <c:extLst>
              <c:ext xmlns:c16="http://schemas.microsoft.com/office/drawing/2014/chart" uri="{C3380CC4-5D6E-409C-BE32-E72D297353CC}">
                <c16:uniqueId val="{00000001-B98F-2548-8139-7E5C6F82DE8B}"/>
              </c:ext>
            </c:extLst>
          </c:dPt>
          <c:dPt>
            <c:idx val="2"/>
            <c:invertIfNegative val="0"/>
            <c:bubble3D val="0"/>
            <c:extLst>
              <c:ext xmlns:c16="http://schemas.microsoft.com/office/drawing/2014/chart" uri="{C3380CC4-5D6E-409C-BE32-E72D297353CC}">
                <c16:uniqueId val="{00000002-B98F-2548-8139-7E5C6F82DE8B}"/>
              </c:ext>
            </c:extLst>
          </c:dPt>
          <c:dPt>
            <c:idx val="3"/>
            <c:invertIfNegative val="0"/>
            <c:bubble3D val="0"/>
            <c:extLst>
              <c:ext xmlns:c16="http://schemas.microsoft.com/office/drawing/2014/chart" uri="{C3380CC4-5D6E-409C-BE32-E72D297353CC}">
                <c16:uniqueId val="{00000003-B98F-2548-8139-7E5C6F82DE8B}"/>
              </c:ext>
            </c:extLst>
          </c:dPt>
          <c:dPt>
            <c:idx val="4"/>
            <c:invertIfNegative val="0"/>
            <c:bubble3D val="0"/>
            <c:extLst>
              <c:ext xmlns:c16="http://schemas.microsoft.com/office/drawing/2014/chart" uri="{C3380CC4-5D6E-409C-BE32-E72D297353CC}">
                <c16:uniqueId val="{00000004-B98F-2548-8139-7E5C6F82DE8B}"/>
              </c:ext>
            </c:extLst>
          </c:dPt>
          <c:dPt>
            <c:idx val="6"/>
            <c:invertIfNegative val="0"/>
            <c:bubble3D val="0"/>
            <c:extLst>
              <c:ext xmlns:c16="http://schemas.microsoft.com/office/drawing/2014/chart" uri="{C3380CC4-5D6E-409C-BE32-E72D297353CC}">
                <c16:uniqueId val="{00000005-B98F-2548-8139-7E5C6F82DE8B}"/>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1.3431</c:v>
                </c:pt>
                <c:pt idx="2" formatCode="0.0">
                  <c:v>1.7768999999999999</c:v>
                </c:pt>
                <c:pt idx="3" formatCode="0.0">
                  <c:v>0.93500000000000005</c:v>
                </c:pt>
                <c:pt idx="5" formatCode="0.0">
                  <c:v>1.7892999999999999</c:v>
                </c:pt>
                <c:pt idx="6" formatCode="0.0">
                  <c:v>1.0729</c:v>
                </c:pt>
                <c:pt idx="7" formatCode="0.0">
                  <c:v>1.2221</c:v>
                </c:pt>
                <c:pt idx="8" formatCode="0.0">
                  <c:v>1.2396</c:v>
                </c:pt>
                <c:pt idx="9" formatCode="0.0">
                  <c:v>1.3012999999999999</c:v>
                </c:pt>
                <c:pt idx="10" formatCode="0.0">
                  <c:v>1.5157</c:v>
                </c:pt>
                <c:pt idx="12" formatCode="0.0">
                  <c:v>1.5295000000000001</c:v>
                </c:pt>
                <c:pt idx="13" formatCode="0.0">
                  <c:v>1.3021</c:v>
                </c:pt>
                <c:pt idx="14" formatCode="0.0">
                  <c:v>1.1532</c:v>
                </c:pt>
                <c:pt idx="16" formatCode="0.0">
                  <c:v>0.83240000000000003</c:v>
                </c:pt>
                <c:pt idx="17" formatCode="0.0">
                  <c:v>1.7027000000000001</c:v>
                </c:pt>
                <c:pt idx="18" formatCode="0.0">
                  <c:v>2.0548000000000002</c:v>
                </c:pt>
                <c:pt idx="20" formatCode="0.0">
                  <c:v>0.63090000000000002</c:v>
                </c:pt>
                <c:pt idx="21" formatCode="0.0">
                  <c:v>1.3362000000000001</c:v>
                </c:pt>
                <c:pt idx="22" formatCode="0.0">
                  <c:v>2.4672999999999998</c:v>
                </c:pt>
                <c:pt idx="24" formatCode="0.0">
                  <c:v>0.54969999999999997</c:v>
                </c:pt>
                <c:pt idx="25" formatCode="0.0">
                  <c:v>0.92859999999999998</c:v>
                </c:pt>
                <c:pt idx="26" formatCode="0.0">
                  <c:v>2.4563999999999999</c:v>
                </c:pt>
                <c:pt idx="27" formatCode="0.0">
                  <c:v>2.6772</c:v>
                </c:pt>
                <c:pt idx="28" formatCode="0.0">
                  <c:v>1.0347999999999999</c:v>
                </c:pt>
                <c:pt idx="29" formatCode="0.0">
                  <c:v>1.2323</c:v>
                </c:pt>
              </c:numCache>
            </c:numRef>
          </c:val>
          <c:extLst>
            <c:ext xmlns:c16="http://schemas.microsoft.com/office/drawing/2014/chart" uri="{C3380CC4-5D6E-409C-BE32-E72D297353CC}">
              <c16:uniqueId val="{00000006-B98F-2548-8139-7E5C6F82DE8B}"/>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Hoja1!$C$4</c:f>
              <c:strCache>
                <c:ptCount val="1"/>
                <c:pt idx="0">
                  <c:v>En corridas de toros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Hoja1!$A$5:$B$16</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Hoja1!$C$5:$C$16</c:f>
              <c:numCache>
                <c:formatCode>General</c:formatCode>
                <c:ptCount val="12"/>
                <c:pt idx="0" formatCode="0.0">
                  <c:v>1.7868999999999999</c:v>
                </c:pt>
                <c:pt idx="2" formatCode="0.0">
                  <c:v>0.9214</c:v>
                </c:pt>
                <c:pt idx="3" formatCode="0.0">
                  <c:v>2.1234999999999999</c:v>
                </c:pt>
                <c:pt idx="4" formatCode="0.0">
                  <c:v>3.6835</c:v>
                </c:pt>
                <c:pt idx="6" formatCode="0.0">
                  <c:v>3.4540999999999999</c:v>
                </c:pt>
                <c:pt idx="7" formatCode="0.0">
                  <c:v>1.9354</c:v>
                </c:pt>
                <c:pt idx="8" formatCode="0.0">
                  <c:v>1.3654999999999999</c:v>
                </c:pt>
                <c:pt idx="10" formatCode="0.0">
                  <c:v>1.4318</c:v>
                </c:pt>
                <c:pt idx="11" formatCode="0.0">
                  <c:v>2.2200000000000002</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Para la caza deportiva</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73DB-3D4A-8402-23C4B17FB3A6}"/>
              </c:ext>
            </c:extLst>
          </c:dPt>
          <c:dPt>
            <c:idx val="1"/>
            <c:invertIfNegative val="0"/>
            <c:bubble3D val="0"/>
            <c:extLst>
              <c:ext xmlns:c16="http://schemas.microsoft.com/office/drawing/2014/chart" uri="{C3380CC4-5D6E-409C-BE32-E72D297353CC}">
                <c16:uniqueId val="{00000001-73DB-3D4A-8402-23C4B17FB3A6}"/>
              </c:ext>
            </c:extLst>
          </c:dPt>
          <c:dPt>
            <c:idx val="2"/>
            <c:invertIfNegative val="0"/>
            <c:bubble3D val="0"/>
            <c:extLst>
              <c:ext xmlns:c16="http://schemas.microsoft.com/office/drawing/2014/chart" uri="{C3380CC4-5D6E-409C-BE32-E72D297353CC}">
                <c16:uniqueId val="{00000002-73DB-3D4A-8402-23C4B17FB3A6}"/>
              </c:ext>
            </c:extLst>
          </c:dPt>
          <c:dPt>
            <c:idx val="3"/>
            <c:invertIfNegative val="0"/>
            <c:bubble3D val="0"/>
            <c:extLst>
              <c:ext xmlns:c16="http://schemas.microsoft.com/office/drawing/2014/chart" uri="{C3380CC4-5D6E-409C-BE32-E72D297353CC}">
                <c16:uniqueId val="{00000003-73DB-3D4A-8402-23C4B17FB3A6}"/>
              </c:ext>
            </c:extLst>
          </c:dPt>
          <c:dPt>
            <c:idx val="4"/>
            <c:invertIfNegative val="0"/>
            <c:bubble3D val="0"/>
            <c:extLst>
              <c:ext xmlns:c16="http://schemas.microsoft.com/office/drawing/2014/chart" uri="{C3380CC4-5D6E-409C-BE32-E72D297353CC}">
                <c16:uniqueId val="{00000004-73DB-3D4A-8402-23C4B17FB3A6}"/>
              </c:ext>
            </c:extLst>
          </c:dPt>
          <c:dPt>
            <c:idx val="6"/>
            <c:invertIfNegative val="0"/>
            <c:bubble3D val="0"/>
            <c:extLst>
              <c:ext xmlns:c16="http://schemas.microsoft.com/office/drawing/2014/chart" uri="{C3380CC4-5D6E-409C-BE32-E72D297353CC}">
                <c16:uniqueId val="{00000005-73DB-3D4A-8402-23C4B17FB3A6}"/>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1.6434</c:v>
                </c:pt>
                <c:pt idx="2" formatCode="0.0">
                  <c:v>0.79590000000000005</c:v>
                </c:pt>
                <c:pt idx="3" formatCode="0.0">
                  <c:v>1.9697</c:v>
                </c:pt>
                <c:pt idx="4" formatCode="0.0">
                  <c:v>3.5543</c:v>
                </c:pt>
                <c:pt idx="6" formatCode="0.0">
                  <c:v>3.0122</c:v>
                </c:pt>
                <c:pt idx="7" formatCode="0.0">
                  <c:v>1.7829999999999999</c:v>
                </c:pt>
                <c:pt idx="8" formatCode="0.0">
                  <c:v>1.2795000000000001</c:v>
                </c:pt>
                <c:pt idx="10" formatCode="0.0">
                  <c:v>1.5264</c:v>
                </c:pt>
                <c:pt idx="11" formatCode="0.0">
                  <c:v>1.7871999999999999</c:v>
                </c:pt>
              </c:numCache>
            </c:numRef>
          </c:val>
          <c:extLst>
            <c:ext xmlns:c16="http://schemas.microsoft.com/office/drawing/2014/chart" uri="{C3380CC4-5D6E-409C-BE32-E72D297353CC}">
              <c16:uniqueId val="{00000006-73DB-3D4A-8402-23C4B17FB3A6}"/>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74633373640984679"/>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delete val="1"/>
          </c:dLbls>
          <c:cat>
            <c:strRef>
              <c:f>Hoja1!$B$1:$G$1</c:f>
              <c:strCache>
                <c:ptCount val="6"/>
                <c:pt idx="0">
                  <c:v>La naturaleza es más bella que las cosas construidas por los seres humanos</c:v>
                </c:pt>
                <c:pt idx="1">
                  <c:v>Se puede crecer económicamente y a la vez proteger la naturaleza</c:v>
                </c:pt>
                <c:pt idx="2">
                  <c:v>El equilibrio de la naturaleza es muy delicado y fácilmente alterable por las actividades de los seres humanos</c:v>
                </c:pt>
                <c:pt idx="3">
                  <c:v>La naturaleza me inspira paz y tranquilidad </c:v>
                </c:pt>
                <c:pt idx="4">
                  <c:v>Los seres humanos deberían preservar la diversidad de plantas y animales</c:v>
                </c:pt>
                <c:pt idx="5">
                  <c:v>El planeta Tierra es una joya que debemos preservar</c:v>
                </c:pt>
              </c:strCache>
            </c:strRef>
          </c:cat>
          <c:val>
            <c:numRef>
              <c:f>Hoja1!$B$2:$G$2</c:f>
              <c:numCache>
                <c:formatCode>0%</c:formatCode>
                <c:ptCount val="6"/>
                <c:pt idx="0">
                  <c:v>2.0365000000000001E-2</c:v>
                </c:pt>
                <c:pt idx="1">
                  <c:v>1.9547999999999999E-2</c:v>
                </c:pt>
                <c:pt idx="2">
                  <c:v>2.5453E-2</c:v>
                </c:pt>
                <c:pt idx="3">
                  <c:v>6.5339999999999999E-3</c:v>
                </c:pt>
                <c:pt idx="4">
                  <c:v>7.8059999999999996E-3</c:v>
                </c:pt>
                <c:pt idx="5">
                  <c:v>5.4300000000000008E-3</c:v>
                </c:pt>
              </c:numCache>
            </c:numRef>
          </c:val>
          <c:extLst>
            <c:ext xmlns:c16="http://schemas.microsoft.com/office/drawing/2014/chart" uri="{C3380CC4-5D6E-409C-BE32-E72D297353CC}">
              <c16:uniqueId val="{00000000-FC16-F443-8E1B-76003D6B411B}"/>
            </c:ext>
          </c:extLst>
        </c:ser>
        <c:ser>
          <c:idx val="2"/>
          <c:order val="1"/>
          <c:tx>
            <c:strRef>
              <c:f>Hoja1!$A$3</c:f>
              <c:strCache>
                <c:ptCount val="1"/>
                <c:pt idx="0">
                  <c:v>3 a 4</c:v>
                </c:pt>
              </c:strCache>
            </c:strRef>
          </c:tx>
          <c:spPr>
            <a:solidFill>
              <a:srgbClr val="F8CD51"/>
            </a:solidFill>
            <a:ln>
              <a:noFill/>
            </a:ln>
          </c:spPr>
          <c:invertIfNegative val="0"/>
          <c:dLbls>
            <c:delete val="1"/>
          </c:dLbls>
          <c:cat>
            <c:strRef>
              <c:f>Hoja1!$B$1:$G$1</c:f>
              <c:strCache>
                <c:ptCount val="6"/>
                <c:pt idx="0">
                  <c:v>La naturaleza es más bella que las cosas construidas por los seres humanos</c:v>
                </c:pt>
                <c:pt idx="1">
                  <c:v>Se puede crecer económicamente y a la vez proteger la naturaleza</c:v>
                </c:pt>
                <c:pt idx="2">
                  <c:v>El equilibrio de la naturaleza es muy delicado y fácilmente alterable por las actividades de los seres humanos</c:v>
                </c:pt>
                <c:pt idx="3">
                  <c:v>La naturaleza me inspira paz y tranquilidad </c:v>
                </c:pt>
                <c:pt idx="4">
                  <c:v>Los seres humanos deberían preservar la diversidad de plantas y animales</c:v>
                </c:pt>
                <c:pt idx="5">
                  <c:v>El planeta Tierra es una joya que debemos preservar</c:v>
                </c:pt>
              </c:strCache>
            </c:strRef>
          </c:cat>
          <c:val>
            <c:numRef>
              <c:f>Hoja1!$B$3:$G$3</c:f>
              <c:numCache>
                <c:formatCode>0%</c:formatCode>
                <c:ptCount val="6"/>
                <c:pt idx="0">
                  <c:v>2.4562E-2</c:v>
                </c:pt>
                <c:pt idx="1">
                  <c:v>1.7669000000000001E-2</c:v>
                </c:pt>
                <c:pt idx="2">
                  <c:v>2.1874999999999999E-2</c:v>
                </c:pt>
                <c:pt idx="3">
                  <c:v>6.4959999999999992E-3</c:v>
                </c:pt>
                <c:pt idx="4">
                  <c:v>2.1390000000000003E-3</c:v>
                </c:pt>
                <c:pt idx="5">
                  <c:v>2.281E-3</c:v>
                </c:pt>
              </c:numCache>
            </c:numRef>
          </c:val>
          <c:extLst>
            <c:ext xmlns:c16="http://schemas.microsoft.com/office/drawing/2014/chart" uri="{C3380CC4-5D6E-409C-BE32-E72D297353CC}">
              <c16:uniqueId val="{00000001-FC16-F443-8E1B-76003D6B411B}"/>
            </c:ext>
          </c:extLst>
        </c:ser>
        <c:ser>
          <c:idx val="1"/>
          <c:order val="2"/>
          <c:tx>
            <c:strRef>
              <c:f>Hoja1!$A$4</c:f>
              <c:strCache>
                <c:ptCount val="1"/>
                <c:pt idx="0">
                  <c:v>5</c:v>
                </c:pt>
              </c:strCache>
            </c:strRef>
          </c:tx>
          <c:spPr>
            <a:solidFill>
              <a:srgbClr val="48AE64"/>
            </a:solidFill>
            <a:ln>
              <a:no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2-FC16-F443-8E1B-76003D6B411B}"/>
                </c:ext>
              </c:extLst>
            </c:dLbl>
            <c:dLbl>
              <c:idx val="5"/>
              <c:delete val="1"/>
              <c:extLst>
                <c:ext xmlns:c15="http://schemas.microsoft.com/office/drawing/2012/chart" uri="{CE6537A1-D6FC-4f65-9D91-7224C49458BB}"/>
                <c:ext xmlns:c16="http://schemas.microsoft.com/office/drawing/2014/chart" uri="{C3380CC4-5D6E-409C-BE32-E72D297353CC}">
                  <c16:uniqueId val="{00000003-FC16-F443-8E1B-76003D6B411B}"/>
                </c:ext>
              </c:extLst>
            </c:dLbl>
            <c:dLbl>
              <c:idx val="7"/>
              <c:delete val="1"/>
              <c:extLst>
                <c:ext xmlns:c15="http://schemas.microsoft.com/office/drawing/2012/chart" uri="{CE6537A1-D6FC-4f65-9D91-7224C49458BB}"/>
                <c:ext xmlns:c16="http://schemas.microsoft.com/office/drawing/2014/chart" uri="{C3380CC4-5D6E-409C-BE32-E72D297353CC}">
                  <c16:uniqueId val="{00000004-FC16-F443-8E1B-76003D6B411B}"/>
                </c:ext>
              </c:extLst>
            </c:dLbl>
            <c:spPr>
              <a:noFill/>
              <a:ln>
                <a:noFill/>
              </a:ln>
              <a:effectLst/>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Hoja1!$B$1:$G$1</c:f>
              <c:strCache>
                <c:ptCount val="6"/>
                <c:pt idx="0">
                  <c:v>La naturaleza es más bella que las cosas construidas por los seres humanos</c:v>
                </c:pt>
                <c:pt idx="1">
                  <c:v>Se puede crecer económicamente y a la vez proteger la naturaleza</c:v>
                </c:pt>
                <c:pt idx="2">
                  <c:v>El equilibrio de la naturaleza es muy delicado y fácilmente alterable por las actividades de los seres humanos</c:v>
                </c:pt>
                <c:pt idx="3">
                  <c:v>La naturaleza me inspira paz y tranquilidad </c:v>
                </c:pt>
                <c:pt idx="4">
                  <c:v>Los seres humanos deberían preservar la diversidad de plantas y animales</c:v>
                </c:pt>
                <c:pt idx="5">
                  <c:v>El planeta Tierra es una joya que debemos preservar</c:v>
                </c:pt>
              </c:strCache>
            </c:strRef>
          </c:cat>
          <c:val>
            <c:numRef>
              <c:f>Hoja1!$B$4:$G$4</c:f>
              <c:numCache>
                <c:formatCode>0%</c:formatCode>
                <c:ptCount val="6"/>
                <c:pt idx="0">
                  <c:v>0.11126699999999999</c:v>
                </c:pt>
                <c:pt idx="1">
                  <c:v>6.2632999999999994E-2</c:v>
                </c:pt>
                <c:pt idx="2">
                  <c:v>5.9359000000000002E-2</c:v>
                </c:pt>
                <c:pt idx="3">
                  <c:v>2.9346000000000001E-2</c:v>
                </c:pt>
                <c:pt idx="4">
                  <c:v>2.0104999999999998E-2</c:v>
                </c:pt>
                <c:pt idx="5">
                  <c:v>8.2509999999999997E-3</c:v>
                </c:pt>
              </c:numCache>
            </c:numRef>
          </c:val>
          <c:extLst>
            <c:ext xmlns:c16="http://schemas.microsoft.com/office/drawing/2014/chart" uri="{C3380CC4-5D6E-409C-BE32-E72D297353CC}">
              <c16:uniqueId val="{00000005-FC16-F443-8E1B-76003D6B411B}"/>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Hoja1!$B$1:$G$1</c:f>
              <c:strCache>
                <c:ptCount val="6"/>
                <c:pt idx="0">
                  <c:v>La naturaleza es más bella que las cosas construidas por los seres humanos</c:v>
                </c:pt>
                <c:pt idx="1">
                  <c:v>Se puede crecer económicamente y a la vez proteger la naturaleza</c:v>
                </c:pt>
                <c:pt idx="2">
                  <c:v>El equilibrio de la naturaleza es muy delicado y fácilmente alterable por las actividades de los seres humanos</c:v>
                </c:pt>
                <c:pt idx="3">
                  <c:v>La naturaleza me inspira paz y tranquilidad </c:v>
                </c:pt>
                <c:pt idx="4">
                  <c:v>Los seres humanos deberían preservar la diversidad de plantas y animales</c:v>
                </c:pt>
                <c:pt idx="5">
                  <c:v>El planeta Tierra es una joya que debemos preservar</c:v>
                </c:pt>
              </c:strCache>
            </c:strRef>
          </c:cat>
          <c:val>
            <c:numRef>
              <c:f>Hoja1!$B$5:$G$5</c:f>
              <c:numCache>
                <c:formatCode>0%</c:formatCode>
                <c:ptCount val="6"/>
                <c:pt idx="0">
                  <c:v>0.13342499999999999</c:v>
                </c:pt>
                <c:pt idx="1">
                  <c:v>0.15279899999999999</c:v>
                </c:pt>
                <c:pt idx="2">
                  <c:v>0.110496</c:v>
                </c:pt>
                <c:pt idx="3">
                  <c:v>9.156800000000001E-2</c:v>
                </c:pt>
                <c:pt idx="4">
                  <c:v>6.4885999999999999E-2</c:v>
                </c:pt>
                <c:pt idx="5">
                  <c:v>3.5973999999999999E-2</c:v>
                </c:pt>
              </c:numCache>
            </c:numRef>
          </c:val>
          <c:extLst>
            <c:ext xmlns:c16="http://schemas.microsoft.com/office/drawing/2014/chart" uri="{C3380CC4-5D6E-409C-BE32-E72D297353CC}">
              <c16:uniqueId val="{00000006-FC16-F443-8E1B-76003D6B411B}"/>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7-FC16-F443-8E1B-76003D6B411B}"/>
              </c:ext>
            </c:extLst>
          </c:dPt>
          <c:dPt>
            <c:idx val="1"/>
            <c:invertIfNegative val="0"/>
            <c:bubble3D val="0"/>
            <c:extLst>
              <c:ext xmlns:c16="http://schemas.microsoft.com/office/drawing/2014/chart" uri="{C3380CC4-5D6E-409C-BE32-E72D297353CC}">
                <c16:uniqueId val="{00000008-FC16-F443-8E1B-76003D6B411B}"/>
              </c:ext>
            </c:extLst>
          </c:dPt>
          <c:dPt>
            <c:idx val="2"/>
            <c:invertIfNegative val="0"/>
            <c:bubble3D val="0"/>
            <c:extLst>
              <c:ext xmlns:c16="http://schemas.microsoft.com/office/drawing/2014/chart" uri="{C3380CC4-5D6E-409C-BE32-E72D297353CC}">
                <c16:uniqueId val="{00000009-FC16-F443-8E1B-76003D6B411B}"/>
              </c:ext>
            </c:extLst>
          </c:dPt>
          <c:dPt>
            <c:idx val="3"/>
            <c:invertIfNegative val="0"/>
            <c:bubble3D val="0"/>
            <c:extLst>
              <c:ext xmlns:c16="http://schemas.microsoft.com/office/drawing/2014/chart" uri="{C3380CC4-5D6E-409C-BE32-E72D297353CC}">
                <c16:uniqueId val="{0000000A-FC16-F443-8E1B-76003D6B411B}"/>
              </c:ext>
            </c:extLst>
          </c:dPt>
          <c:dPt>
            <c:idx val="4"/>
            <c:invertIfNegative val="0"/>
            <c:bubble3D val="0"/>
            <c:extLst>
              <c:ext xmlns:c16="http://schemas.microsoft.com/office/drawing/2014/chart" uri="{C3380CC4-5D6E-409C-BE32-E72D297353CC}">
                <c16:uniqueId val="{0000000B-FC16-F443-8E1B-76003D6B411B}"/>
              </c:ext>
            </c:extLst>
          </c:dPt>
          <c:dPt>
            <c:idx val="6"/>
            <c:invertIfNegative val="0"/>
            <c:bubble3D val="0"/>
            <c:extLst>
              <c:ext xmlns:c16="http://schemas.microsoft.com/office/drawing/2014/chart" uri="{C3380CC4-5D6E-409C-BE32-E72D297353CC}">
                <c16:uniqueId val="{0000000C-FC16-F443-8E1B-76003D6B411B}"/>
              </c:ext>
            </c:extLst>
          </c:dPt>
          <c:dLbls>
            <c:numFmt formatCode="0%" sourceLinked="0"/>
            <c:spPr>
              <a:noFill/>
              <a:ln w="25968">
                <a:noFill/>
              </a:ln>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La naturaleza es más bella que las cosas construidas por los seres humanos</c:v>
                </c:pt>
                <c:pt idx="1">
                  <c:v>Se puede crecer económicamente y a la vez proteger la naturaleza</c:v>
                </c:pt>
                <c:pt idx="2">
                  <c:v>El equilibrio de la naturaleza es muy delicado y fácilmente alterable por las actividades de los seres humanos</c:v>
                </c:pt>
                <c:pt idx="3">
                  <c:v>La naturaleza me inspira paz y tranquilidad </c:v>
                </c:pt>
                <c:pt idx="4">
                  <c:v>Los seres humanos deberían preservar la diversidad de plantas y animales</c:v>
                </c:pt>
                <c:pt idx="5">
                  <c:v>El planeta Tierra es una joya que debemos preservar</c:v>
                </c:pt>
              </c:strCache>
            </c:strRef>
          </c:cat>
          <c:val>
            <c:numRef>
              <c:f>Hoja1!$B$6:$G$6</c:f>
              <c:numCache>
                <c:formatCode>0%</c:formatCode>
                <c:ptCount val="6"/>
                <c:pt idx="0">
                  <c:v>0.70842299999999991</c:v>
                </c:pt>
                <c:pt idx="1">
                  <c:v>0.74495599999999995</c:v>
                </c:pt>
                <c:pt idx="2">
                  <c:v>0.78012400000000004</c:v>
                </c:pt>
                <c:pt idx="3">
                  <c:v>0.86542299999999994</c:v>
                </c:pt>
                <c:pt idx="4">
                  <c:v>0.90337299999999998</c:v>
                </c:pt>
                <c:pt idx="5">
                  <c:v>0.94758700000000007</c:v>
                </c:pt>
              </c:numCache>
            </c:numRef>
          </c:val>
          <c:extLst>
            <c:ext xmlns:c16="http://schemas.microsoft.com/office/drawing/2014/chart" uri="{C3380CC4-5D6E-409C-BE32-E72D297353CC}">
              <c16:uniqueId val="{0000000D-FC16-F443-8E1B-76003D6B411B}"/>
            </c:ext>
          </c:extLst>
        </c:ser>
        <c:ser>
          <c:idx val="5"/>
          <c:order val="5"/>
          <c:tx>
            <c:strRef>
              <c:f>Hoja1!$A$7</c:f>
              <c:strCache>
                <c:ptCount val="1"/>
                <c:pt idx="0">
                  <c:v>Ns/Nc</c:v>
                </c:pt>
              </c:strCache>
            </c:strRef>
          </c:tx>
          <c:spPr>
            <a:solidFill>
              <a:srgbClr val="F7893B"/>
            </a:solidFill>
            <a:ln>
              <a:noFill/>
            </a:ln>
          </c:spPr>
          <c:invertIfNegative val="0"/>
          <c:dLbls>
            <c:delete val="1"/>
          </c:dLbls>
          <c:cat>
            <c:strRef>
              <c:f>Hoja1!$B$1:$G$1</c:f>
              <c:strCache>
                <c:ptCount val="6"/>
                <c:pt idx="0">
                  <c:v>La naturaleza es más bella que las cosas construidas por los seres humanos</c:v>
                </c:pt>
                <c:pt idx="1">
                  <c:v>Se puede crecer económicamente y a la vez proteger la naturaleza</c:v>
                </c:pt>
                <c:pt idx="2">
                  <c:v>El equilibrio de la naturaleza es muy delicado y fácilmente alterable por las actividades de los seres humanos</c:v>
                </c:pt>
                <c:pt idx="3">
                  <c:v>La naturaleza me inspira paz y tranquilidad </c:v>
                </c:pt>
                <c:pt idx="4">
                  <c:v>Los seres humanos deberían preservar la diversidad de plantas y animales</c:v>
                </c:pt>
                <c:pt idx="5">
                  <c:v>El planeta Tierra es una joya que debemos preservar</c:v>
                </c:pt>
              </c:strCache>
            </c:strRef>
          </c:cat>
          <c:val>
            <c:numRef>
              <c:f>Hoja1!$B$7:$G$7</c:f>
              <c:numCache>
                <c:formatCode>0%</c:formatCode>
                <c:ptCount val="6"/>
                <c:pt idx="0">
                  <c:v>1.9589999999999998E-3</c:v>
                </c:pt>
                <c:pt idx="1">
                  <c:v>2.3939999999999999E-3</c:v>
                </c:pt>
                <c:pt idx="2">
                  <c:v>2.6929999999999996E-3</c:v>
                </c:pt>
                <c:pt idx="3">
                  <c:v>6.3299999999999999E-4</c:v>
                </c:pt>
                <c:pt idx="4">
                  <c:v>1.691E-3</c:v>
                </c:pt>
                <c:pt idx="5">
                  <c:v>4.7600000000000002E-4</c:v>
                </c:pt>
              </c:numCache>
            </c:numRef>
          </c:val>
          <c:extLst>
            <c:ext xmlns:c16="http://schemas.microsoft.com/office/drawing/2014/chart" uri="{C3380CC4-5D6E-409C-BE32-E72D297353CC}">
              <c16:uniqueId val="{0000000E-FC16-F443-8E1B-76003D6B411B}"/>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900">
                <a:solidFill>
                  <a:srgbClr val="666666"/>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rgbClr val="666666"/>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38258801275418231"/>
          <c:y val="0.86368522279634508"/>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En el circo</c:v>
                </c:pt>
              </c:strCache>
            </c:strRef>
          </c:tx>
          <c:spPr>
            <a:solidFill>
              <a:srgbClr val="48AE64"/>
            </a:solidFill>
            <a:ln w="3175">
              <a:noFill/>
              <a:prstDash val="solid"/>
            </a:ln>
          </c:spPr>
          <c:invertIfNegative val="0"/>
          <c:dPt>
            <c:idx val="0"/>
            <c:invertIfNegative val="0"/>
            <c:bubble3D val="0"/>
            <c:extLst>
              <c:ext xmlns:c16="http://schemas.microsoft.com/office/drawing/2014/chart" uri="{C3380CC4-5D6E-409C-BE32-E72D297353CC}">
                <c16:uniqueId val="{00000000-5895-1C4D-ACFC-4C9AAEE99B29}"/>
              </c:ext>
            </c:extLst>
          </c:dPt>
          <c:dPt>
            <c:idx val="1"/>
            <c:invertIfNegative val="0"/>
            <c:bubble3D val="0"/>
            <c:extLst>
              <c:ext xmlns:c16="http://schemas.microsoft.com/office/drawing/2014/chart" uri="{C3380CC4-5D6E-409C-BE32-E72D297353CC}">
                <c16:uniqueId val="{00000001-5895-1C4D-ACFC-4C9AAEE99B29}"/>
              </c:ext>
            </c:extLst>
          </c:dPt>
          <c:dPt>
            <c:idx val="2"/>
            <c:invertIfNegative val="0"/>
            <c:bubble3D val="0"/>
            <c:extLst>
              <c:ext xmlns:c16="http://schemas.microsoft.com/office/drawing/2014/chart" uri="{C3380CC4-5D6E-409C-BE32-E72D297353CC}">
                <c16:uniqueId val="{00000002-5895-1C4D-ACFC-4C9AAEE99B29}"/>
              </c:ext>
            </c:extLst>
          </c:dPt>
          <c:dPt>
            <c:idx val="3"/>
            <c:invertIfNegative val="0"/>
            <c:bubble3D val="0"/>
            <c:extLst>
              <c:ext xmlns:c16="http://schemas.microsoft.com/office/drawing/2014/chart" uri="{C3380CC4-5D6E-409C-BE32-E72D297353CC}">
                <c16:uniqueId val="{00000003-5895-1C4D-ACFC-4C9AAEE99B29}"/>
              </c:ext>
            </c:extLst>
          </c:dPt>
          <c:dPt>
            <c:idx val="4"/>
            <c:invertIfNegative val="0"/>
            <c:bubble3D val="0"/>
            <c:extLst>
              <c:ext xmlns:c16="http://schemas.microsoft.com/office/drawing/2014/chart" uri="{C3380CC4-5D6E-409C-BE32-E72D297353CC}">
                <c16:uniqueId val="{00000004-5895-1C4D-ACFC-4C9AAEE99B29}"/>
              </c:ext>
            </c:extLst>
          </c:dPt>
          <c:dPt>
            <c:idx val="6"/>
            <c:invertIfNegative val="0"/>
            <c:bubble3D val="0"/>
            <c:extLst>
              <c:ext xmlns:c16="http://schemas.microsoft.com/office/drawing/2014/chart" uri="{C3380CC4-5D6E-409C-BE32-E72D297353CC}">
                <c16:uniqueId val="{00000005-5895-1C4D-ACFC-4C9AAEE99B29}"/>
              </c:ext>
            </c:extLst>
          </c:dPt>
          <c:dLbls>
            <c:dLbl>
              <c:idx val="0"/>
              <c:layout>
                <c:manualLayout>
                  <c:x val="-2.9596124575321316E-2"/>
                  <c:y val="-4.1723763062905261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895-1C4D-ACFC-4C9AAEE99B29}"/>
                </c:ext>
              </c:extLst>
            </c:dLbl>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1.3745000000000001</c:v>
                </c:pt>
                <c:pt idx="2" formatCode="0.0">
                  <c:v>0.57879999999999998</c:v>
                </c:pt>
                <c:pt idx="3" formatCode="0.0">
                  <c:v>1.7070000000000001</c:v>
                </c:pt>
                <c:pt idx="4" formatCode="0.0">
                  <c:v>3.0289999999999999</c:v>
                </c:pt>
                <c:pt idx="6" formatCode="0.0">
                  <c:v>2.3361999999999998</c:v>
                </c:pt>
                <c:pt idx="7" formatCode="0.0">
                  <c:v>1.3694</c:v>
                </c:pt>
                <c:pt idx="8" formatCode="0.0">
                  <c:v>1.2270000000000001</c:v>
                </c:pt>
                <c:pt idx="10" formatCode="0.0">
                  <c:v>1.0392999999999999</c:v>
                </c:pt>
                <c:pt idx="11" formatCode="0.0">
                  <c:v>1.7851999999999999</c:v>
                </c:pt>
              </c:numCache>
            </c:numRef>
          </c:val>
          <c:extLst>
            <c:ext xmlns:c16="http://schemas.microsoft.com/office/drawing/2014/chart" uri="{C3380CC4-5D6E-409C-BE32-E72D297353CC}">
              <c16:uniqueId val="{00000006-5895-1C4D-ACFC-4C9AAEE99B29}"/>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Para el entretenimiento en fiestas locales</c:v>
                </c:pt>
              </c:strCache>
            </c:strRef>
          </c:tx>
          <c:spPr>
            <a:solidFill>
              <a:srgbClr val="AD53A1"/>
            </a:solidFill>
            <a:ln w="3175">
              <a:noFill/>
              <a:prstDash val="solid"/>
            </a:ln>
          </c:spPr>
          <c:invertIfNegative val="0"/>
          <c:dPt>
            <c:idx val="0"/>
            <c:invertIfNegative val="0"/>
            <c:bubble3D val="0"/>
            <c:extLst>
              <c:ext xmlns:c16="http://schemas.microsoft.com/office/drawing/2014/chart" uri="{C3380CC4-5D6E-409C-BE32-E72D297353CC}">
                <c16:uniqueId val="{00000000-E479-3344-9EB7-BA41D8244507}"/>
              </c:ext>
            </c:extLst>
          </c:dPt>
          <c:dPt>
            <c:idx val="1"/>
            <c:invertIfNegative val="0"/>
            <c:bubble3D val="0"/>
            <c:extLst>
              <c:ext xmlns:c16="http://schemas.microsoft.com/office/drawing/2014/chart" uri="{C3380CC4-5D6E-409C-BE32-E72D297353CC}">
                <c16:uniqueId val="{00000001-E479-3344-9EB7-BA41D8244507}"/>
              </c:ext>
            </c:extLst>
          </c:dPt>
          <c:dPt>
            <c:idx val="2"/>
            <c:invertIfNegative val="0"/>
            <c:bubble3D val="0"/>
            <c:extLst>
              <c:ext xmlns:c16="http://schemas.microsoft.com/office/drawing/2014/chart" uri="{C3380CC4-5D6E-409C-BE32-E72D297353CC}">
                <c16:uniqueId val="{00000002-E479-3344-9EB7-BA41D8244507}"/>
              </c:ext>
            </c:extLst>
          </c:dPt>
          <c:dPt>
            <c:idx val="3"/>
            <c:invertIfNegative val="0"/>
            <c:bubble3D val="0"/>
            <c:extLst>
              <c:ext xmlns:c16="http://schemas.microsoft.com/office/drawing/2014/chart" uri="{C3380CC4-5D6E-409C-BE32-E72D297353CC}">
                <c16:uniqueId val="{00000003-E479-3344-9EB7-BA41D8244507}"/>
              </c:ext>
            </c:extLst>
          </c:dPt>
          <c:dPt>
            <c:idx val="4"/>
            <c:invertIfNegative val="0"/>
            <c:bubble3D val="0"/>
            <c:extLst>
              <c:ext xmlns:c16="http://schemas.microsoft.com/office/drawing/2014/chart" uri="{C3380CC4-5D6E-409C-BE32-E72D297353CC}">
                <c16:uniqueId val="{00000004-E479-3344-9EB7-BA41D8244507}"/>
              </c:ext>
            </c:extLst>
          </c:dPt>
          <c:dPt>
            <c:idx val="6"/>
            <c:invertIfNegative val="0"/>
            <c:bubble3D val="0"/>
            <c:extLst>
              <c:ext xmlns:c16="http://schemas.microsoft.com/office/drawing/2014/chart" uri="{C3380CC4-5D6E-409C-BE32-E72D297353CC}">
                <c16:uniqueId val="{00000005-E479-3344-9EB7-BA41D8244507}"/>
              </c:ext>
            </c:extLst>
          </c:dPt>
          <c:dLbls>
            <c:dLbl>
              <c:idx val="0"/>
              <c:layout>
                <c:manualLayout>
                  <c:x val="-2.120558591484184E-2"/>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479-3344-9EB7-BA41D8244507}"/>
                </c:ext>
              </c:extLst>
            </c:dLbl>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1.3431</c:v>
                </c:pt>
                <c:pt idx="2" formatCode="0.0">
                  <c:v>0.59489999999999998</c:v>
                </c:pt>
                <c:pt idx="3" formatCode="0.0">
                  <c:v>1.6182000000000001</c:v>
                </c:pt>
                <c:pt idx="4" formatCode="0.0">
                  <c:v>3.0607000000000002</c:v>
                </c:pt>
                <c:pt idx="6" formatCode="0.0">
                  <c:v>2.3094999999999999</c:v>
                </c:pt>
                <c:pt idx="7" formatCode="0.0">
                  <c:v>1.4565999999999999</c:v>
                </c:pt>
                <c:pt idx="8" formatCode="0.0">
                  <c:v>1.0704</c:v>
                </c:pt>
                <c:pt idx="10" formatCode="0.0">
                  <c:v>1.0991</c:v>
                </c:pt>
                <c:pt idx="11" formatCode="0.0">
                  <c:v>1.6415</c:v>
                </c:pt>
              </c:numCache>
            </c:numRef>
          </c:val>
          <c:extLst>
            <c:ext xmlns:c16="http://schemas.microsoft.com/office/drawing/2014/chart" uri="{C3380CC4-5D6E-409C-BE32-E72D297353CC}">
              <c16:uniqueId val="{00000006-E479-3344-9EB7-BA41D8244507}"/>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Para confeccionar ropa y complementos de vestir (cazadoras, zapatos, bolsos, carteras)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Hoja1!$A$4:$B$33</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Hoja1!$C$4:$C$33</c:f>
              <c:numCache>
                <c:formatCode>General</c:formatCode>
                <c:ptCount val="30"/>
                <c:pt idx="0" formatCode="0.0">
                  <c:v>1.4574</c:v>
                </c:pt>
                <c:pt idx="2" formatCode="0.0">
                  <c:v>1.8513999999999999</c:v>
                </c:pt>
                <c:pt idx="3" formatCode="0.0">
                  <c:v>1.0879000000000001</c:v>
                </c:pt>
                <c:pt idx="5" formatCode="0.0">
                  <c:v>1.6453</c:v>
                </c:pt>
                <c:pt idx="6" formatCode="0.0">
                  <c:v>1.0985</c:v>
                </c:pt>
                <c:pt idx="7" formatCode="0.0">
                  <c:v>1.3686</c:v>
                </c:pt>
                <c:pt idx="8" formatCode="0.0">
                  <c:v>1.3045</c:v>
                </c:pt>
                <c:pt idx="9" formatCode="0.0">
                  <c:v>1.6588000000000001</c:v>
                </c:pt>
                <c:pt idx="10" formatCode="0.0">
                  <c:v>1.6234</c:v>
                </c:pt>
                <c:pt idx="12" formatCode="0.0">
                  <c:v>1.3869</c:v>
                </c:pt>
                <c:pt idx="13" formatCode="0.0">
                  <c:v>1.4329000000000001</c:v>
                </c:pt>
                <c:pt idx="14" formatCode="0.0">
                  <c:v>1.5570999999999999</c:v>
                </c:pt>
                <c:pt idx="16" formatCode="0.0">
                  <c:v>1.1924999999999999</c:v>
                </c:pt>
                <c:pt idx="17" formatCode="0.0">
                  <c:v>1.5077</c:v>
                </c:pt>
                <c:pt idx="18" formatCode="0.0">
                  <c:v>1.9235</c:v>
                </c:pt>
                <c:pt idx="20" formatCode="0.0">
                  <c:v>1.0565</c:v>
                </c:pt>
                <c:pt idx="21" formatCode="0.0">
                  <c:v>1.3637999999999999</c:v>
                </c:pt>
                <c:pt idx="22" formatCode="0.0">
                  <c:v>2.2730000000000001</c:v>
                </c:pt>
                <c:pt idx="24" formatCode="0.0">
                  <c:v>1.2621</c:v>
                </c:pt>
                <c:pt idx="25" formatCode="0.0">
                  <c:v>1.2396</c:v>
                </c:pt>
                <c:pt idx="26" formatCode="0.0">
                  <c:v>2.3384999999999998</c:v>
                </c:pt>
                <c:pt idx="27" formatCode="0.0">
                  <c:v>2.1850999999999998</c:v>
                </c:pt>
                <c:pt idx="28" formatCode="0.0">
                  <c:v>1.4434</c:v>
                </c:pt>
                <c:pt idx="29" formatCode="0.0">
                  <c:v>1.2131000000000001</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clustered"/>
        <c:varyColors val="0"/>
        <c:ser>
          <c:idx val="4"/>
          <c:order val="0"/>
          <c:tx>
            <c:strRef>
              <c:f>Hoja1!$C$4</c:f>
              <c:strCache>
                <c:ptCount val="1"/>
                <c:pt idx="0">
                  <c:v>En investigaciones para la producción de cosméticos</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0844-4A48-BFD1-4D3DF5D631AF}"/>
              </c:ext>
            </c:extLst>
          </c:dPt>
          <c:dPt>
            <c:idx val="1"/>
            <c:invertIfNegative val="0"/>
            <c:bubble3D val="0"/>
            <c:extLst>
              <c:ext xmlns:c16="http://schemas.microsoft.com/office/drawing/2014/chart" uri="{C3380CC4-5D6E-409C-BE32-E72D297353CC}">
                <c16:uniqueId val="{00000001-0844-4A48-BFD1-4D3DF5D631AF}"/>
              </c:ext>
            </c:extLst>
          </c:dPt>
          <c:dPt>
            <c:idx val="2"/>
            <c:invertIfNegative val="0"/>
            <c:bubble3D val="0"/>
            <c:extLst>
              <c:ext xmlns:c16="http://schemas.microsoft.com/office/drawing/2014/chart" uri="{C3380CC4-5D6E-409C-BE32-E72D297353CC}">
                <c16:uniqueId val="{00000002-0844-4A48-BFD1-4D3DF5D631AF}"/>
              </c:ext>
            </c:extLst>
          </c:dPt>
          <c:dPt>
            <c:idx val="3"/>
            <c:invertIfNegative val="0"/>
            <c:bubble3D val="0"/>
            <c:extLst>
              <c:ext xmlns:c16="http://schemas.microsoft.com/office/drawing/2014/chart" uri="{C3380CC4-5D6E-409C-BE32-E72D297353CC}">
                <c16:uniqueId val="{00000003-0844-4A48-BFD1-4D3DF5D631AF}"/>
              </c:ext>
            </c:extLst>
          </c:dPt>
          <c:dPt>
            <c:idx val="4"/>
            <c:invertIfNegative val="0"/>
            <c:bubble3D val="0"/>
            <c:extLst>
              <c:ext xmlns:c16="http://schemas.microsoft.com/office/drawing/2014/chart" uri="{C3380CC4-5D6E-409C-BE32-E72D297353CC}">
                <c16:uniqueId val="{00000004-0844-4A48-BFD1-4D3DF5D631AF}"/>
              </c:ext>
            </c:extLst>
          </c:dPt>
          <c:dPt>
            <c:idx val="6"/>
            <c:invertIfNegative val="0"/>
            <c:bubble3D val="0"/>
            <c:extLst>
              <c:ext xmlns:c16="http://schemas.microsoft.com/office/drawing/2014/chart" uri="{C3380CC4-5D6E-409C-BE32-E72D297353CC}">
                <c16:uniqueId val="{00000005-0844-4A48-BFD1-4D3DF5D631A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1.2836000000000001</c:v>
                </c:pt>
                <c:pt idx="2" formatCode="0.0">
                  <c:v>1.5701000000000001</c:v>
                </c:pt>
                <c:pt idx="3" formatCode="0.0">
                  <c:v>1.0149999999999999</c:v>
                </c:pt>
                <c:pt idx="5" formatCode="0.0">
                  <c:v>1.6329</c:v>
                </c:pt>
                <c:pt idx="6" formatCode="0.0">
                  <c:v>1.0785</c:v>
                </c:pt>
                <c:pt idx="7" formatCode="0.0">
                  <c:v>1.1458999999999999</c:v>
                </c:pt>
                <c:pt idx="8" formatCode="0.0">
                  <c:v>1.0934999999999999</c:v>
                </c:pt>
                <c:pt idx="9" formatCode="0.0">
                  <c:v>1.2065999999999999</c:v>
                </c:pt>
                <c:pt idx="10" formatCode="0.0">
                  <c:v>1.5610999999999999</c:v>
                </c:pt>
                <c:pt idx="12" formatCode="0.0">
                  <c:v>1.2539</c:v>
                </c:pt>
                <c:pt idx="13" formatCode="0.0">
                  <c:v>1.2291000000000001</c:v>
                </c:pt>
                <c:pt idx="14" formatCode="0.0">
                  <c:v>1.3556999999999999</c:v>
                </c:pt>
                <c:pt idx="16" formatCode="0.0">
                  <c:v>0.91549999999999998</c:v>
                </c:pt>
                <c:pt idx="17" formatCode="0.0">
                  <c:v>1.4613</c:v>
                </c:pt>
                <c:pt idx="18" formatCode="0.0">
                  <c:v>1.8525</c:v>
                </c:pt>
                <c:pt idx="20" formatCode="0.0">
                  <c:v>0.91779999999999995</c:v>
                </c:pt>
                <c:pt idx="21" formatCode="0.0">
                  <c:v>1.1827000000000001</c:v>
                </c:pt>
                <c:pt idx="22" formatCode="0.0">
                  <c:v>2.0373000000000001</c:v>
                </c:pt>
                <c:pt idx="24" formatCode="0.0">
                  <c:v>0.7984</c:v>
                </c:pt>
                <c:pt idx="25" formatCode="0.0">
                  <c:v>1.2921</c:v>
                </c:pt>
                <c:pt idx="26" formatCode="0.0">
                  <c:v>1.9642999999999999</c:v>
                </c:pt>
                <c:pt idx="27" formatCode="0.0">
                  <c:v>1.8127</c:v>
                </c:pt>
                <c:pt idx="28" formatCode="0.0">
                  <c:v>0.96020000000000005</c:v>
                </c:pt>
                <c:pt idx="29" formatCode="0.0">
                  <c:v>1.1493</c:v>
                </c:pt>
              </c:numCache>
            </c:numRef>
          </c:val>
          <c:extLst>
            <c:ext xmlns:c16="http://schemas.microsoft.com/office/drawing/2014/chart" uri="{C3380CC4-5D6E-409C-BE32-E72D297353CC}">
              <c16:uniqueId val="{00000006-0844-4A48-BFD1-4D3DF5D631AF}"/>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472510505445762"/>
          <c:h val="0.85629031270476319"/>
        </c:manualLayout>
      </c:layout>
      <c:barChart>
        <c:barDir val="bar"/>
        <c:grouping val="clustered"/>
        <c:varyColors val="0"/>
        <c:ser>
          <c:idx val="4"/>
          <c:order val="0"/>
          <c:tx>
            <c:strRef>
              <c:f>Hoja1!$C$4</c:f>
              <c:strCache>
                <c:ptCount val="1"/>
                <c:pt idx="0">
                  <c:v>Para confeccionar abrigos de piel para los seres humanos</c:v>
                </c:pt>
              </c:strCache>
            </c:strRef>
          </c:tx>
          <c:spPr>
            <a:solidFill>
              <a:srgbClr val="48AE64"/>
            </a:solidFill>
            <a:ln w="3175">
              <a:noFill/>
              <a:prstDash val="solid"/>
            </a:ln>
          </c:spPr>
          <c:invertIfNegative val="0"/>
          <c:dPt>
            <c:idx val="0"/>
            <c:invertIfNegative val="0"/>
            <c:bubble3D val="0"/>
            <c:extLst>
              <c:ext xmlns:c16="http://schemas.microsoft.com/office/drawing/2014/chart" uri="{C3380CC4-5D6E-409C-BE32-E72D297353CC}">
                <c16:uniqueId val="{00000000-3F1C-9849-9404-277DC7F4B4D1}"/>
              </c:ext>
            </c:extLst>
          </c:dPt>
          <c:dPt>
            <c:idx val="1"/>
            <c:invertIfNegative val="0"/>
            <c:bubble3D val="0"/>
            <c:extLst>
              <c:ext xmlns:c16="http://schemas.microsoft.com/office/drawing/2014/chart" uri="{C3380CC4-5D6E-409C-BE32-E72D297353CC}">
                <c16:uniqueId val="{00000001-3F1C-9849-9404-277DC7F4B4D1}"/>
              </c:ext>
            </c:extLst>
          </c:dPt>
          <c:dPt>
            <c:idx val="2"/>
            <c:invertIfNegative val="0"/>
            <c:bubble3D val="0"/>
            <c:extLst>
              <c:ext xmlns:c16="http://schemas.microsoft.com/office/drawing/2014/chart" uri="{C3380CC4-5D6E-409C-BE32-E72D297353CC}">
                <c16:uniqueId val="{00000002-3F1C-9849-9404-277DC7F4B4D1}"/>
              </c:ext>
            </c:extLst>
          </c:dPt>
          <c:dPt>
            <c:idx val="3"/>
            <c:invertIfNegative val="0"/>
            <c:bubble3D val="0"/>
            <c:extLst>
              <c:ext xmlns:c16="http://schemas.microsoft.com/office/drawing/2014/chart" uri="{C3380CC4-5D6E-409C-BE32-E72D297353CC}">
                <c16:uniqueId val="{00000003-3F1C-9849-9404-277DC7F4B4D1}"/>
              </c:ext>
            </c:extLst>
          </c:dPt>
          <c:dPt>
            <c:idx val="4"/>
            <c:invertIfNegative val="0"/>
            <c:bubble3D val="0"/>
            <c:extLst>
              <c:ext xmlns:c16="http://schemas.microsoft.com/office/drawing/2014/chart" uri="{C3380CC4-5D6E-409C-BE32-E72D297353CC}">
                <c16:uniqueId val="{00000004-3F1C-9849-9404-277DC7F4B4D1}"/>
              </c:ext>
            </c:extLst>
          </c:dPt>
          <c:dPt>
            <c:idx val="6"/>
            <c:invertIfNegative val="0"/>
            <c:bubble3D val="0"/>
            <c:extLst>
              <c:ext xmlns:c16="http://schemas.microsoft.com/office/drawing/2014/chart" uri="{C3380CC4-5D6E-409C-BE32-E72D297353CC}">
                <c16:uniqueId val="{00000005-3F1C-9849-9404-277DC7F4B4D1}"/>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Hoja1!$A$5:$B$34</c:f>
              <c:multiLvlStrCache>
                <c:ptCount val="30"/>
                <c:lvl>
                  <c:pt idx="0">
                    <c:v>Total</c:v>
                  </c:pt>
                  <c:pt idx="2">
                    <c:v>Hombre</c:v>
                  </c:pt>
                  <c:pt idx="3">
                    <c:v>Mujer</c:v>
                  </c:pt>
                  <c:pt idx="5">
                    <c:v>18-24</c:v>
                  </c:pt>
                  <c:pt idx="6">
                    <c:v>25-34</c:v>
                  </c:pt>
                  <c:pt idx="7">
                    <c:v>35-44</c:v>
                  </c:pt>
                  <c:pt idx="8">
                    <c:v>45-54</c:v>
                  </c:pt>
                  <c:pt idx="9">
                    <c:v>55-64</c:v>
                  </c:pt>
                  <c:pt idx="10">
                    <c:v>65 y más</c:v>
                  </c:pt>
                  <c:pt idx="12">
                    <c:v>Primer Grado</c:v>
                  </c:pt>
                  <c:pt idx="13">
                    <c:v>Segundo Grado</c:v>
                  </c:pt>
                  <c:pt idx="14">
                    <c:v>Tercer Grado</c:v>
                  </c:pt>
                  <c:pt idx="16">
                    <c:v>Baja (0-4)</c:v>
                  </c:pt>
                  <c:pt idx="17">
                    <c:v>Media (5)</c:v>
                  </c:pt>
                  <c:pt idx="18">
                    <c:v>Alta (6-10)</c:v>
                  </c:pt>
                  <c:pt idx="20">
                    <c:v>Izquierda (0-4)</c:v>
                  </c:pt>
                  <c:pt idx="21">
                    <c:v>Centro (5)</c:v>
                  </c:pt>
                  <c:pt idx="22">
                    <c:v>Derecha (6-10)</c:v>
                  </c:pt>
                  <c:pt idx="24">
                    <c:v>SUMAR</c:v>
                  </c:pt>
                  <c:pt idx="25">
                    <c:v>PSOE</c:v>
                  </c:pt>
                  <c:pt idx="26">
                    <c:v>PP</c:v>
                  </c:pt>
                  <c:pt idx="27">
                    <c:v>VOX</c:v>
                  </c:pt>
                  <c:pt idx="28">
                    <c:v>Otros</c:v>
                  </c:pt>
                  <c:pt idx="29">
                    <c:v>Ninguno</c:v>
                  </c:pt>
                </c:lvl>
                <c:lvl>
                  <c:pt idx="2">
                    <c:v>Sexo</c:v>
                  </c:pt>
                  <c:pt idx="5">
                    <c:v>Edad</c:v>
                  </c:pt>
                  <c:pt idx="12">
                    <c:v>Estudios</c:v>
                  </c:pt>
                  <c:pt idx="16">
                    <c:v>Religiosidad</c:v>
                  </c:pt>
                  <c:pt idx="20">
                    <c:v>Ideología</c:v>
                  </c:pt>
                  <c:pt idx="24">
                    <c:v>Simpatía política</c:v>
                  </c:pt>
                </c:lvl>
              </c:multiLvlStrCache>
            </c:multiLvlStrRef>
          </c:cat>
          <c:val>
            <c:numRef>
              <c:f>Hoja1!$C$5:$C$34</c:f>
              <c:numCache>
                <c:formatCode>General</c:formatCode>
                <c:ptCount val="30"/>
                <c:pt idx="0" formatCode="0.0">
                  <c:v>0.94220000000000004</c:v>
                </c:pt>
                <c:pt idx="2" formatCode="0.0">
                  <c:v>1.2903</c:v>
                </c:pt>
                <c:pt idx="3" formatCode="0.0">
                  <c:v>0.61580000000000001</c:v>
                </c:pt>
                <c:pt idx="5" formatCode="0.0">
                  <c:v>1.3972</c:v>
                </c:pt>
                <c:pt idx="6" formatCode="0.0">
                  <c:v>0.77449999999999997</c:v>
                </c:pt>
                <c:pt idx="7" formatCode="0.0">
                  <c:v>0.9234</c:v>
                </c:pt>
                <c:pt idx="8" formatCode="0.0">
                  <c:v>0.80289999999999995</c:v>
                </c:pt>
                <c:pt idx="9" formatCode="0.0">
                  <c:v>0.88280000000000003</c:v>
                </c:pt>
                <c:pt idx="10" formatCode="0.0">
                  <c:v>1.0295000000000001</c:v>
                </c:pt>
                <c:pt idx="12" formatCode="0.0">
                  <c:v>0.91600000000000004</c:v>
                </c:pt>
                <c:pt idx="13" formatCode="0.0">
                  <c:v>0.9526</c:v>
                </c:pt>
                <c:pt idx="14" formatCode="0.0">
                  <c:v>0.96579999999999999</c:v>
                </c:pt>
                <c:pt idx="16" formatCode="0.0">
                  <c:v>0.69610000000000005</c:v>
                </c:pt>
                <c:pt idx="17" formatCode="0.0">
                  <c:v>0.93879999999999997</c:v>
                </c:pt>
                <c:pt idx="18" formatCode="0.0">
                  <c:v>1.4033</c:v>
                </c:pt>
                <c:pt idx="20" formatCode="0.0">
                  <c:v>0.5262</c:v>
                </c:pt>
                <c:pt idx="21" formatCode="0.0">
                  <c:v>0.89749999999999996</c:v>
                </c:pt>
                <c:pt idx="22" formatCode="0.0">
                  <c:v>1.6797</c:v>
                </c:pt>
                <c:pt idx="24" formatCode="0.0">
                  <c:v>0.61609999999999998</c:v>
                </c:pt>
                <c:pt idx="25" formatCode="0.0">
                  <c:v>0.70469999999999999</c:v>
                </c:pt>
                <c:pt idx="26" formatCode="0.0">
                  <c:v>1.7196</c:v>
                </c:pt>
                <c:pt idx="27" formatCode="0.0">
                  <c:v>1.5697000000000001</c:v>
                </c:pt>
                <c:pt idx="28" formatCode="0.0">
                  <c:v>1.097</c:v>
                </c:pt>
                <c:pt idx="29" formatCode="0.0">
                  <c:v>0.76729999999999998</c:v>
                </c:pt>
              </c:numCache>
            </c:numRef>
          </c:val>
          <c:extLst>
            <c:ext xmlns:c16="http://schemas.microsoft.com/office/drawing/2014/chart" uri="{C3380CC4-5D6E-409C-BE32-E72D297353CC}">
              <c16:uniqueId val="{00000006-3F1C-9849-9404-277DC7F4B4D1}"/>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Hoja1!$C$4</c:f>
              <c:strCache>
                <c:ptCount val="1"/>
                <c:pt idx="0">
                  <c:v>Para confeccionar ropa y complementos de vestir (cazadoras, zapatos, bolsos, carteras)</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C96B-6E47-9557-ABA5AFD2879F}"/>
              </c:ext>
            </c:extLst>
          </c:dPt>
          <c:dPt>
            <c:idx val="1"/>
            <c:invertIfNegative val="0"/>
            <c:bubble3D val="0"/>
            <c:extLst>
              <c:ext xmlns:c16="http://schemas.microsoft.com/office/drawing/2014/chart" uri="{C3380CC4-5D6E-409C-BE32-E72D297353CC}">
                <c16:uniqueId val="{00000001-C96B-6E47-9557-ABA5AFD2879F}"/>
              </c:ext>
            </c:extLst>
          </c:dPt>
          <c:dPt>
            <c:idx val="2"/>
            <c:invertIfNegative val="0"/>
            <c:bubble3D val="0"/>
            <c:extLst>
              <c:ext xmlns:c16="http://schemas.microsoft.com/office/drawing/2014/chart" uri="{C3380CC4-5D6E-409C-BE32-E72D297353CC}">
                <c16:uniqueId val="{00000002-C96B-6E47-9557-ABA5AFD2879F}"/>
              </c:ext>
            </c:extLst>
          </c:dPt>
          <c:dPt>
            <c:idx val="3"/>
            <c:invertIfNegative val="0"/>
            <c:bubble3D val="0"/>
            <c:extLst>
              <c:ext xmlns:c16="http://schemas.microsoft.com/office/drawing/2014/chart" uri="{C3380CC4-5D6E-409C-BE32-E72D297353CC}">
                <c16:uniqueId val="{00000003-C96B-6E47-9557-ABA5AFD2879F}"/>
              </c:ext>
            </c:extLst>
          </c:dPt>
          <c:dPt>
            <c:idx val="4"/>
            <c:invertIfNegative val="0"/>
            <c:bubble3D val="0"/>
            <c:extLst>
              <c:ext xmlns:c16="http://schemas.microsoft.com/office/drawing/2014/chart" uri="{C3380CC4-5D6E-409C-BE32-E72D297353CC}">
                <c16:uniqueId val="{00000004-C96B-6E47-9557-ABA5AFD2879F}"/>
              </c:ext>
            </c:extLst>
          </c:dPt>
          <c:dPt>
            <c:idx val="6"/>
            <c:invertIfNegative val="0"/>
            <c:bubble3D val="0"/>
            <c:extLst>
              <c:ext xmlns:c16="http://schemas.microsoft.com/office/drawing/2014/chart" uri="{C3380CC4-5D6E-409C-BE32-E72D297353CC}">
                <c16:uniqueId val="{00000005-C96B-6E47-9557-ABA5AFD2879F}"/>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Hoja1!$A$5:$B$16</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Hoja1!$C$5:$C$16</c:f>
              <c:numCache>
                <c:formatCode>General</c:formatCode>
                <c:ptCount val="12"/>
                <c:pt idx="0" formatCode="0.0">
                  <c:v>1.4574</c:v>
                </c:pt>
                <c:pt idx="2" formatCode="0.0">
                  <c:v>0.80740000000000001</c:v>
                </c:pt>
                <c:pt idx="3" formatCode="0.0">
                  <c:v>1.7197</c:v>
                </c:pt>
                <c:pt idx="4" formatCode="0.0">
                  <c:v>2.8391000000000002</c:v>
                </c:pt>
                <c:pt idx="6" formatCode="0.0">
                  <c:v>2.3121</c:v>
                </c:pt>
                <c:pt idx="7" formatCode="0.0">
                  <c:v>1.6194999999999999</c:v>
                </c:pt>
                <c:pt idx="8" formatCode="0.0">
                  <c:v>1.1533</c:v>
                </c:pt>
                <c:pt idx="10" formatCode="0.0">
                  <c:v>1.2088000000000001</c:v>
                </c:pt>
                <c:pt idx="11" formatCode="0.0">
                  <c:v>1.7622</c:v>
                </c:pt>
              </c:numCache>
            </c:numRef>
          </c:val>
          <c:extLst>
            <c:ext xmlns:c16="http://schemas.microsoft.com/office/drawing/2014/chart" uri="{C3380CC4-5D6E-409C-BE32-E72D297353CC}">
              <c16:uniqueId val="{00000006-C96B-6E47-9557-ABA5AFD2879F}"/>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En investigaciones para la producción de cosméticos</c:v>
                </c:pt>
              </c:strCache>
            </c:strRef>
          </c:tx>
          <c:spPr>
            <a:solidFill>
              <a:srgbClr val="F8CD51"/>
            </a:solidFill>
            <a:ln w="3175">
              <a:noFill/>
              <a:prstDash val="solid"/>
            </a:ln>
          </c:spPr>
          <c:invertIfNegative val="0"/>
          <c:dPt>
            <c:idx val="0"/>
            <c:invertIfNegative val="0"/>
            <c:bubble3D val="0"/>
            <c:extLst>
              <c:ext xmlns:c16="http://schemas.microsoft.com/office/drawing/2014/chart" uri="{C3380CC4-5D6E-409C-BE32-E72D297353CC}">
                <c16:uniqueId val="{00000000-73DB-3D4A-8402-23C4B17FB3A6}"/>
              </c:ext>
            </c:extLst>
          </c:dPt>
          <c:dPt>
            <c:idx val="1"/>
            <c:invertIfNegative val="0"/>
            <c:bubble3D val="0"/>
            <c:extLst>
              <c:ext xmlns:c16="http://schemas.microsoft.com/office/drawing/2014/chart" uri="{C3380CC4-5D6E-409C-BE32-E72D297353CC}">
                <c16:uniqueId val="{00000001-73DB-3D4A-8402-23C4B17FB3A6}"/>
              </c:ext>
            </c:extLst>
          </c:dPt>
          <c:dPt>
            <c:idx val="2"/>
            <c:invertIfNegative val="0"/>
            <c:bubble3D val="0"/>
            <c:extLst>
              <c:ext xmlns:c16="http://schemas.microsoft.com/office/drawing/2014/chart" uri="{C3380CC4-5D6E-409C-BE32-E72D297353CC}">
                <c16:uniqueId val="{00000002-73DB-3D4A-8402-23C4B17FB3A6}"/>
              </c:ext>
            </c:extLst>
          </c:dPt>
          <c:dPt>
            <c:idx val="3"/>
            <c:invertIfNegative val="0"/>
            <c:bubble3D val="0"/>
            <c:extLst>
              <c:ext xmlns:c16="http://schemas.microsoft.com/office/drawing/2014/chart" uri="{C3380CC4-5D6E-409C-BE32-E72D297353CC}">
                <c16:uniqueId val="{00000003-73DB-3D4A-8402-23C4B17FB3A6}"/>
              </c:ext>
            </c:extLst>
          </c:dPt>
          <c:dPt>
            <c:idx val="4"/>
            <c:invertIfNegative val="0"/>
            <c:bubble3D val="0"/>
            <c:extLst>
              <c:ext xmlns:c16="http://schemas.microsoft.com/office/drawing/2014/chart" uri="{C3380CC4-5D6E-409C-BE32-E72D297353CC}">
                <c16:uniqueId val="{00000004-73DB-3D4A-8402-23C4B17FB3A6}"/>
              </c:ext>
            </c:extLst>
          </c:dPt>
          <c:dPt>
            <c:idx val="6"/>
            <c:invertIfNegative val="0"/>
            <c:bubble3D val="0"/>
            <c:extLst>
              <c:ext xmlns:c16="http://schemas.microsoft.com/office/drawing/2014/chart" uri="{C3380CC4-5D6E-409C-BE32-E72D297353CC}">
                <c16:uniqueId val="{00000005-73DB-3D4A-8402-23C4B17FB3A6}"/>
              </c:ext>
            </c:extLst>
          </c:dPt>
          <c:dLbls>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1.2836000000000001</c:v>
                </c:pt>
                <c:pt idx="2" formatCode="0.0">
                  <c:v>0.56830000000000003</c:v>
                </c:pt>
                <c:pt idx="3" formatCode="0.0">
                  <c:v>1.5545</c:v>
                </c:pt>
                <c:pt idx="4" formatCode="0.0">
                  <c:v>2.8921000000000001</c:v>
                </c:pt>
                <c:pt idx="6" formatCode="0.0">
                  <c:v>2.1785999999999999</c:v>
                </c:pt>
                <c:pt idx="7" formatCode="0.0">
                  <c:v>1.3354999999999999</c:v>
                </c:pt>
                <c:pt idx="8" formatCode="0.0">
                  <c:v>1.0860000000000001</c:v>
                </c:pt>
                <c:pt idx="10" formatCode="0.0">
                  <c:v>0.95279999999999998</c:v>
                </c:pt>
                <c:pt idx="11" formatCode="0.0">
                  <c:v>1.6861999999999999</c:v>
                </c:pt>
              </c:numCache>
            </c:numRef>
          </c:val>
          <c:extLst>
            <c:ext xmlns:c16="http://schemas.microsoft.com/office/drawing/2014/chart" uri="{C3380CC4-5D6E-409C-BE32-E72D297353CC}">
              <c16:uniqueId val="{00000006-73DB-3D4A-8402-23C4B17FB3A6}"/>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46717807754903751"/>
          <c:h val="0.85629031270476319"/>
        </c:manualLayout>
      </c:layout>
      <c:barChart>
        <c:barDir val="bar"/>
        <c:grouping val="clustered"/>
        <c:varyColors val="0"/>
        <c:ser>
          <c:idx val="4"/>
          <c:order val="0"/>
          <c:tx>
            <c:strRef>
              <c:f>Hoja1!$C$3</c:f>
              <c:strCache>
                <c:ptCount val="1"/>
                <c:pt idx="0">
                  <c:v>Para confeccionar abrigos de piel para los seres humanos</c:v>
                </c:pt>
              </c:strCache>
            </c:strRef>
          </c:tx>
          <c:spPr>
            <a:solidFill>
              <a:srgbClr val="48AE64"/>
            </a:solidFill>
            <a:ln w="3175">
              <a:noFill/>
              <a:prstDash val="solid"/>
            </a:ln>
          </c:spPr>
          <c:invertIfNegative val="0"/>
          <c:dPt>
            <c:idx val="0"/>
            <c:invertIfNegative val="0"/>
            <c:bubble3D val="0"/>
            <c:extLst>
              <c:ext xmlns:c16="http://schemas.microsoft.com/office/drawing/2014/chart" uri="{C3380CC4-5D6E-409C-BE32-E72D297353CC}">
                <c16:uniqueId val="{00000000-5895-1C4D-ACFC-4C9AAEE99B29}"/>
              </c:ext>
            </c:extLst>
          </c:dPt>
          <c:dPt>
            <c:idx val="1"/>
            <c:invertIfNegative val="0"/>
            <c:bubble3D val="0"/>
            <c:extLst>
              <c:ext xmlns:c16="http://schemas.microsoft.com/office/drawing/2014/chart" uri="{C3380CC4-5D6E-409C-BE32-E72D297353CC}">
                <c16:uniqueId val="{00000001-5895-1C4D-ACFC-4C9AAEE99B29}"/>
              </c:ext>
            </c:extLst>
          </c:dPt>
          <c:dPt>
            <c:idx val="2"/>
            <c:invertIfNegative val="0"/>
            <c:bubble3D val="0"/>
            <c:extLst>
              <c:ext xmlns:c16="http://schemas.microsoft.com/office/drawing/2014/chart" uri="{C3380CC4-5D6E-409C-BE32-E72D297353CC}">
                <c16:uniqueId val="{00000002-5895-1C4D-ACFC-4C9AAEE99B29}"/>
              </c:ext>
            </c:extLst>
          </c:dPt>
          <c:dPt>
            <c:idx val="3"/>
            <c:invertIfNegative val="0"/>
            <c:bubble3D val="0"/>
            <c:extLst>
              <c:ext xmlns:c16="http://schemas.microsoft.com/office/drawing/2014/chart" uri="{C3380CC4-5D6E-409C-BE32-E72D297353CC}">
                <c16:uniqueId val="{00000003-5895-1C4D-ACFC-4C9AAEE99B29}"/>
              </c:ext>
            </c:extLst>
          </c:dPt>
          <c:dPt>
            <c:idx val="4"/>
            <c:invertIfNegative val="0"/>
            <c:bubble3D val="0"/>
            <c:extLst>
              <c:ext xmlns:c16="http://schemas.microsoft.com/office/drawing/2014/chart" uri="{C3380CC4-5D6E-409C-BE32-E72D297353CC}">
                <c16:uniqueId val="{00000004-5895-1C4D-ACFC-4C9AAEE99B29}"/>
              </c:ext>
            </c:extLst>
          </c:dPt>
          <c:dPt>
            <c:idx val="6"/>
            <c:invertIfNegative val="0"/>
            <c:bubble3D val="0"/>
            <c:extLst>
              <c:ext xmlns:c16="http://schemas.microsoft.com/office/drawing/2014/chart" uri="{C3380CC4-5D6E-409C-BE32-E72D297353CC}">
                <c16:uniqueId val="{00000005-5895-1C4D-ACFC-4C9AAEE99B29}"/>
              </c:ext>
            </c:extLst>
          </c:dPt>
          <c:dLbls>
            <c:dLbl>
              <c:idx val="0"/>
              <c:layout>
                <c:manualLayout>
                  <c:x val="6.5510159997690569E-3"/>
                  <c:y val="4.1723763062905357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5895-1C4D-ACFC-4C9AAEE99B29}"/>
                </c:ext>
              </c:extLst>
            </c:dLbl>
            <c:spPr>
              <a:noFill/>
              <a:ln>
                <a:noFill/>
              </a:ln>
              <a:effectLst/>
            </c:spPr>
            <c:txPr>
              <a:bodyPr wrap="square" lIns="38100" tIns="19050" rIns="38100" bIns="19050" anchor="ctr">
                <a:spAutoFit/>
              </a:bodyPr>
              <a:lstStyle/>
              <a:p>
                <a:pPr>
                  <a:defRPr sz="800">
                    <a:solidFill>
                      <a:srgbClr val="666666"/>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Hoja1!$A$4:$B$15</c:f>
              <c:multiLvlStrCache>
                <c:ptCount val="12"/>
                <c:lvl>
                  <c:pt idx="0">
                    <c:v>Total</c:v>
                  </c:pt>
                  <c:pt idx="2">
                    <c:v>No materialista</c:v>
                  </c:pt>
                  <c:pt idx="3">
                    <c:v>Intermedia</c:v>
                  </c:pt>
                  <c:pt idx="4">
                    <c:v>Materialista</c:v>
                  </c:pt>
                  <c:pt idx="6">
                    <c:v>No cercanía</c:v>
                  </c:pt>
                  <c:pt idx="7">
                    <c:v>Intermedia</c:v>
                  </c:pt>
                  <c:pt idx="8">
                    <c:v>Cercanía</c:v>
                  </c:pt>
                  <c:pt idx="10">
                    <c:v>Sí</c:v>
                  </c:pt>
                  <c:pt idx="11">
                    <c:v>No</c:v>
                  </c:pt>
                </c:lvl>
                <c:lvl>
                  <c:pt idx="2">
                    <c:v>Visión materialista de la naturaleza</c:v>
                  </c:pt>
                  <c:pt idx="6">
                    <c:v>Cercanía entre el mundo animal y los seres humanos</c:v>
                  </c:pt>
                  <c:pt idx="10">
                    <c:v>Tiene animales en el hogar</c:v>
                  </c:pt>
                </c:lvl>
              </c:multiLvlStrCache>
            </c:multiLvlStrRef>
          </c:cat>
          <c:val>
            <c:numRef>
              <c:f>Hoja1!$C$4:$C$15</c:f>
              <c:numCache>
                <c:formatCode>General</c:formatCode>
                <c:ptCount val="12"/>
                <c:pt idx="0" formatCode="0.0">
                  <c:v>0.94220000000000004</c:v>
                </c:pt>
                <c:pt idx="2" formatCode="0.0">
                  <c:v>0.4047</c:v>
                </c:pt>
                <c:pt idx="3" formatCode="0.0">
                  <c:v>1.1399999999999999</c:v>
                </c:pt>
                <c:pt idx="4" formatCode="0.0">
                  <c:v>2.1916000000000002</c:v>
                </c:pt>
                <c:pt idx="6" formatCode="0.0">
                  <c:v>1.7552000000000001</c:v>
                </c:pt>
                <c:pt idx="7" formatCode="0.0">
                  <c:v>1.0134000000000001</c:v>
                </c:pt>
                <c:pt idx="8" formatCode="0.0">
                  <c:v>0.74070000000000003</c:v>
                </c:pt>
                <c:pt idx="10" formatCode="0.0">
                  <c:v>0.74850000000000005</c:v>
                </c:pt>
                <c:pt idx="11" formatCode="0.0">
                  <c:v>1.1789000000000001</c:v>
                </c:pt>
              </c:numCache>
            </c:numRef>
          </c:val>
          <c:extLst>
            <c:ext xmlns:c16="http://schemas.microsoft.com/office/drawing/2014/chart" uri="{C3380CC4-5D6E-409C-BE32-E72D297353CC}">
              <c16:uniqueId val="{00000006-5895-1C4D-ACFC-4C9AAEE99B29}"/>
            </c:ext>
          </c:extLst>
        </c:ser>
        <c:dLbls>
          <c:showLegendKey val="0"/>
          <c:showVal val="1"/>
          <c:showCatName val="0"/>
          <c:showSerName val="0"/>
          <c:showPercent val="0"/>
          <c:showBubbleSize val="0"/>
        </c:dLbls>
        <c:gapWidth val="60"/>
        <c:axId val="412231872"/>
        <c:axId val="412232264"/>
      </c:barChart>
      <c:catAx>
        <c:axId val="412231872"/>
        <c:scaling>
          <c:orientation val="maxMin"/>
        </c:scaling>
        <c:delete val="1"/>
        <c:axPos val="l"/>
        <c:numFmt formatCode="General" sourceLinked="1"/>
        <c:majorTickMark val="out"/>
        <c:minorTickMark val="none"/>
        <c:tickLblPos val="nextTo"/>
        <c:crossAx val="412232264"/>
        <c:crosses val="autoZero"/>
        <c:auto val="1"/>
        <c:lblAlgn val="ctr"/>
        <c:lblOffset val="100"/>
        <c:noMultiLvlLbl val="0"/>
      </c:catAx>
      <c:valAx>
        <c:axId val="412232264"/>
        <c:scaling>
          <c:orientation val="minMax"/>
          <c:max val="10"/>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max"/>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300000000002E-2"/>
          <c:y val="3.1644899999999997E-2"/>
          <c:w val="0.3775511788421903"/>
          <c:h val="0.86796751437728903"/>
        </c:manualLayout>
      </c:layout>
      <c:barChart>
        <c:barDir val="bar"/>
        <c:grouping val="clustered"/>
        <c:varyColors val="0"/>
        <c:ser>
          <c:idx val="0"/>
          <c:order val="0"/>
          <c:tx>
            <c:strRef>
              <c:f>Sheet1!$B$2</c:f>
              <c:strCache>
                <c:ptCount val="1"/>
              </c:strCache>
            </c:strRef>
          </c:tx>
          <c:spPr>
            <a:solidFill>
              <a:srgbClr val="2DCCCD"/>
            </a:solidFill>
            <a:ln w="9525" cap="flat">
              <a:noFill/>
              <a:prstDash val="solid"/>
              <a:round/>
            </a:ln>
            <a:effectLst/>
          </c:spPr>
          <c:invertIfNegative val="0"/>
          <c:dLbls>
            <c:numFmt formatCode="#,##0.0" sourceLinked="0"/>
            <c:spPr>
              <a:noFill/>
              <a:ln>
                <a:noFill/>
              </a:ln>
              <a:effectLst/>
            </c:spPr>
            <c:txPr>
              <a:bodyPr/>
              <a:lstStyle/>
              <a:p>
                <a:pPr>
                  <a:defRPr sz="900" b="1" i="0" u="none" strike="noStrike">
                    <a:solidFill>
                      <a:srgbClr val="666666"/>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Medias</c:v>
                </c:pt>
              </c:strCache>
            </c:strRef>
          </c:cat>
          <c:val>
            <c:numRef>
              <c:f>Sheet1!$B$3</c:f>
              <c:numCache>
                <c:formatCode>0.0</c:formatCode>
                <c:ptCount val="1"/>
                <c:pt idx="0">
                  <c:v>5</c:v>
                </c:pt>
              </c:numCache>
            </c:numRef>
          </c:val>
          <c:extLst>
            <c:ext xmlns:c16="http://schemas.microsoft.com/office/drawing/2014/chart" uri="{C3380CC4-5D6E-409C-BE32-E72D297353CC}">
              <c16:uniqueId val="{00000000-C6F4-7D4C-A150-BA8A37395428}"/>
            </c:ext>
          </c:extLst>
        </c:ser>
        <c:ser>
          <c:idx val="1"/>
          <c:order val="1"/>
          <c:tx>
            <c:strRef>
              <c:f>Sheet1!$C$2</c:f>
              <c:strCache>
                <c:ptCount val="1"/>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c:f>
              <c:strCache>
                <c:ptCount val="1"/>
                <c:pt idx="0">
                  <c:v>Medias</c:v>
                </c:pt>
              </c:strCache>
            </c:strRef>
          </c:cat>
          <c:val>
            <c:numRef>
              <c:f>Sheet1!$C$3</c:f>
              <c:numCache>
                <c:formatCode>0.0</c:formatCode>
                <c:ptCount val="1"/>
                <c:pt idx="0">
                  <c:v>4.8</c:v>
                </c:pt>
              </c:numCache>
            </c:numRef>
          </c:val>
          <c:extLst>
            <c:ext xmlns:c16="http://schemas.microsoft.com/office/drawing/2014/chart" uri="{C3380CC4-5D6E-409C-BE32-E72D297353CC}">
              <c16:uniqueId val="{00000001-C6F4-7D4C-A150-BA8A37395428}"/>
            </c:ext>
          </c:extLst>
        </c:ser>
        <c:ser>
          <c:idx val="2"/>
          <c:order val="2"/>
          <c:tx>
            <c:strRef>
              <c:f>Sheet1!$D$2</c:f>
              <c:strCache>
                <c:ptCount val="1"/>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c:f>
              <c:strCache>
                <c:ptCount val="1"/>
                <c:pt idx="0">
                  <c:v>Medias</c:v>
                </c:pt>
              </c:strCache>
            </c:strRef>
          </c:cat>
          <c:val>
            <c:numRef>
              <c:f>Sheet1!$D$3</c:f>
              <c:numCache>
                <c:formatCode>0.0</c:formatCode>
                <c:ptCount val="1"/>
                <c:pt idx="0">
                  <c:v>3.6</c:v>
                </c:pt>
              </c:numCache>
            </c:numRef>
          </c:val>
          <c:extLst>
            <c:ext xmlns:c16="http://schemas.microsoft.com/office/drawing/2014/chart" uri="{C3380CC4-5D6E-409C-BE32-E72D297353CC}">
              <c16:uniqueId val="{00000002-C6F4-7D4C-A150-BA8A37395428}"/>
            </c:ext>
          </c:extLst>
        </c:ser>
        <c:ser>
          <c:idx val="3"/>
          <c:order val="3"/>
          <c:tx>
            <c:strRef>
              <c:f>Sheet1!$E$2</c:f>
              <c:strCache>
                <c:ptCount val="1"/>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c:f>
              <c:strCache>
                <c:ptCount val="1"/>
                <c:pt idx="0">
                  <c:v>Medias</c:v>
                </c:pt>
              </c:strCache>
            </c:strRef>
          </c:cat>
          <c:val>
            <c:numRef>
              <c:f>Sheet1!$E$3</c:f>
              <c:numCache>
                <c:formatCode>0.0</c:formatCode>
                <c:ptCount val="1"/>
                <c:pt idx="0">
                  <c:v>3</c:v>
                </c:pt>
              </c:numCache>
            </c:numRef>
          </c:val>
          <c:extLst>
            <c:ext xmlns:c16="http://schemas.microsoft.com/office/drawing/2014/chart" uri="{C3380CC4-5D6E-409C-BE32-E72D297353CC}">
              <c16:uniqueId val="{00000003-C6F4-7D4C-A150-BA8A37395428}"/>
            </c:ext>
          </c:extLst>
        </c:ser>
        <c:ser>
          <c:idx val="4"/>
          <c:order val="4"/>
          <c:tx>
            <c:strRef>
              <c:f>Sheet1!$F$2</c:f>
              <c:strCache>
                <c:ptCount val="1"/>
              </c:strCache>
            </c:strRef>
          </c:tx>
          <c:spPr>
            <a:solidFill>
              <a:srgbClr val="2DCCCD"/>
            </a:solidFill>
          </c:spPr>
          <c:invertIfNegative val="0"/>
          <c:dLbls>
            <c:spPr>
              <a:noFill/>
              <a:ln>
                <a:noFill/>
              </a:ln>
              <a:effectLst/>
            </c:spPr>
            <c:txPr>
              <a:bodyPr wrap="square" lIns="38100" tIns="19050" rIns="38100" bIns="19050" anchor="ctr">
                <a:spAutoFit/>
              </a:bodyPr>
              <a:lstStyle/>
              <a:p>
                <a:pPr>
                  <a:defRPr sz="900" b="1">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c:f>
              <c:strCache>
                <c:ptCount val="1"/>
                <c:pt idx="0">
                  <c:v>Medias</c:v>
                </c:pt>
              </c:strCache>
            </c:strRef>
          </c:cat>
          <c:val>
            <c:numRef>
              <c:f>Sheet1!$F$3</c:f>
              <c:numCache>
                <c:formatCode>0.0</c:formatCode>
                <c:ptCount val="1"/>
                <c:pt idx="0">
                  <c:v>3</c:v>
                </c:pt>
              </c:numCache>
            </c:numRef>
          </c:val>
          <c:extLst>
            <c:ext xmlns:c16="http://schemas.microsoft.com/office/drawing/2014/chart" uri="{C3380CC4-5D6E-409C-BE32-E72D297353CC}">
              <c16:uniqueId val="{00000006-C6F4-7D4C-A150-BA8A37395428}"/>
            </c:ext>
          </c:extLst>
        </c:ser>
        <c:dLbls>
          <c:showLegendKey val="0"/>
          <c:showVal val="0"/>
          <c:showCatName val="0"/>
          <c:showSerName val="0"/>
          <c:showPercent val="0"/>
          <c:showBubbleSize val="0"/>
        </c:dLbls>
        <c:gapWidth val="0"/>
        <c:overlap val="-60"/>
        <c:axId val="285160112"/>
        <c:axId val="285157392"/>
      </c:barChart>
      <c:catAx>
        <c:axId val="28516011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270" b="1" i="0" u="none" strike="noStrike">
                <a:solidFill>
                  <a:srgbClr val="000000"/>
                </a:solidFill>
                <a:latin typeface="Times New Roman"/>
              </a:defRPr>
            </a:pPr>
            <a:endParaRPr lang="es-ES"/>
          </a:p>
        </c:txPr>
        <c:crossAx val="285157392"/>
        <c:crosses val="autoZero"/>
        <c:auto val="1"/>
        <c:lblAlgn val="ctr"/>
        <c:lblOffset val="100"/>
        <c:noMultiLvlLbl val="1"/>
      </c:catAx>
      <c:valAx>
        <c:axId val="285157392"/>
        <c:scaling>
          <c:orientation val="minMax"/>
          <c:max val="10"/>
          <c:min val="0"/>
        </c:scaling>
        <c:delete val="0"/>
        <c:axPos val="t"/>
        <c:majorGridlines>
          <c:spPr>
            <a:ln w="6350" cap="flat">
              <a:solidFill>
                <a:srgbClr val="A7A7A7"/>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666666"/>
                </a:solidFill>
                <a:latin typeface="BBVABentonSans"/>
              </a:defRPr>
            </a:pPr>
            <a:endParaRPr lang="es-ES"/>
          </a:p>
        </c:txPr>
        <c:crossAx val="285160112"/>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74633373640984679"/>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Los animales existen para ser usados por los seres humanos</c:v>
                </c:pt>
                <c:pt idx="1">
                  <c:v>Los seres humanos tenemos derecho a dominar a los animales</c:v>
                </c:pt>
                <c:pt idx="2">
                  <c:v>El crecimiento económico es más importante que la protección de la naturaleza</c:v>
                </c:pt>
                <c:pt idx="3">
                  <c:v>La explotación de la naturaleza es inevitable si la humanidad quiere progresar</c:v>
                </c:pt>
                <c:pt idx="4">
                  <c:v>Las plantas existen para ser usadas por los seres humanos </c:v>
                </c:pt>
              </c:strCache>
            </c:strRef>
          </c:cat>
          <c:val>
            <c:numRef>
              <c:f>Hoja1!$B$2:$F$2</c:f>
              <c:numCache>
                <c:formatCode>0%</c:formatCode>
                <c:ptCount val="5"/>
                <c:pt idx="0">
                  <c:v>0.51265399999999994</c:v>
                </c:pt>
                <c:pt idx="1">
                  <c:v>0.51672200000000001</c:v>
                </c:pt>
                <c:pt idx="2">
                  <c:v>0.37487200000000004</c:v>
                </c:pt>
                <c:pt idx="3">
                  <c:v>0.23888200000000001</c:v>
                </c:pt>
                <c:pt idx="4">
                  <c:v>0.263181</c:v>
                </c:pt>
              </c:numCache>
            </c:numRef>
          </c:val>
          <c:extLst>
            <c:ext xmlns:c16="http://schemas.microsoft.com/office/drawing/2014/chart" uri="{C3380CC4-5D6E-409C-BE32-E72D297353CC}">
              <c16:uniqueId val="{00000000-368A-054B-8184-B4625C835C67}"/>
            </c:ext>
          </c:extLst>
        </c:ser>
        <c:ser>
          <c:idx val="2"/>
          <c:order val="1"/>
          <c:tx>
            <c:strRef>
              <c:f>Hoja1!$A$3</c:f>
              <c:strCache>
                <c:ptCount val="1"/>
                <c:pt idx="0">
                  <c:v>3 a 4</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a:solidFill>
                      <a:srgbClr val="666666"/>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Los animales existen para ser usados por los seres humanos</c:v>
                </c:pt>
                <c:pt idx="1">
                  <c:v>Los seres humanos tenemos derecho a dominar a los animales</c:v>
                </c:pt>
                <c:pt idx="2">
                  <c:v>El crecimiento económico es más importante que la protección de la naturaleza</c:v>
                </c:pt>
                <c:pt idx="3">
                  <c:v>La explotación de la naturaleza es inevitable si la humanidad quiere progresar</c:v>
                </c:pt>
                <c:pt idx="4">
                  <c:v>Las plantas existen para ser usadas por los seres humanos </c:v>
                </c:pt>
              </c:strCache>
            </c:strRef>
          </c:cat>
          <c:val>
            <c:numRef>
              <c:f>Hoja1!$B$3:$F$3</c:f>
              <c:numCache>
                <c:formatCode>0%</c:formatCode>
                <c:ptCount val="5"/>
                <c:pt idx="0">
                  <c:v>0.14741599999999999</c:v>
                </c:pt>
                <c:pt idx="1">
                  <c:v>0.13925100000000001</c:v>
                </c:pt>
                <c:pt idx="2">
                  <c:v>0.18870000000000001</c:v>
                </c:pt>
                <c:pt idx="3">
                  <c:v>0.16698399999999999</c:v>
                </c:pt>
                <c:pt idx="4">
                  <c:v>0.109656</c:v>
                </c:pt>
              </c:numCache>
            </c:numRef>
          </c:val>
          <c:extLst>
            <c:ext xmlns:c16="http://schemas.microsoft.com/office/drawing/2014/chart" uri="{C3380CC4-5D6E-409C-BE32-E72D297353CC}">
              <c16:uniqueId val="{00000001-368A-054B-8184-B4625C835C67}"/>
            </c:ext>
          </c:extLst>
        </c:ser>
        <c:ser>
          <c:idx val="1"/>
          <c:order val="2"/>
          <c:tx>
            <c:strRef>
              <c:f>Hoja1!$A$4</c:f>
              <c:strCache>
                <c:ptCount val="1"/>
                <c:pt idx="0">
                  <c:v>5</c:v>
                </c:pt>
              </c:strCache>
            </c:strRef>
          </c:tx>
          <c:spPr>
            <a:solidFill>
              <a:srgbClr val="48AE6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Los animales existen para ser usados por los seres humanos</c:v>
                </c:pt>
                <c:pt idx="1">
                  <c:v>Los seres humanos tenemos derecho a dominar a los animales</c:v>
                </c:pt>
                <c:pt idx="2">
                  <c:v>El crecimiento económico es más importante que la protección de la naturaleza</c:v>
                </c:pt>
                <c:pt idx="3">
                  <c:v>La explotación de la naturaleza es inevitable si la humanidad quiere progresar</c:v>
                </c:pt>
                <c:pt idx="4">
                  <c:v>Las plantas existen para ser usadas por los seres humanos </c:v>
                </c:pt>
              </c:strCache>
            </c:strRef>
          </c:cat>
          <c:val>
            <c:numRef>
              <c:f>Hoja1!$B$4:$F$4</c:f>
              <c:numCache>
                <c:formatCode>0%</c:formatCode>
                <c:ptCount val="5"/>
                <c:pt idx="0">
                  <c:v>0.14268700000000001</c:v>
                </c:pt>
                <c:pt idx="1">
                  <c:v>0.14152200000000001</c:v>
                </c:pt>
                <c:pt idx="2">
                  <c:v>0.220218</c:v>
                </c:pt>
                <c:pt idx="3">
                  <c:v>0.18704899999999999</c:v>
                </c:pt>
                <c:pt idx="4">
                  <c:v>0.183646</c:v>
                </c:pt>
              </c:numCache>
            </c:numRef>
          </c:val>
          <c:extLst>
            <c:ext xmlns:c16="http://schemas.microsoft.com/office/drawing/2014/chart" uri="{C3380CC4-5D6E-409C-BE32-E72D297353CC}">
              <c16:uniqueId val="{00000002-368A-054B-8184-B4625C835C67}"/>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Hoja1!$B$1:$F$1</c:f>
              <c:strCache>
                <c:ptCount val="5"/>
                <c:pt idx="0">
                  <c:v>Los animales existen para ser usados por los seres humanos</c:v>
                </c:pt>
                <c:pt idx="1">
                  <c:v>Los seres humanos tenemos derecho a dominar a los animales</c:v>
                </c:pt>
                <c:pt idx="2">
                  <c:v>El crecimiento económico es más importante que la protección de la naturaleza</c:v>
                </c:pt>
                <c:pt idx="3">
                  <c:v>La explotación de la naturaleza es inevitable si la humanidad quiere progresar</c:v>
                </c:pt>
                <c:pt idx="4">
                  <c:v>Las plantas existen para ser usadas por los seres humanos </c:v>
                </c:pt>
              </c:strCache>
            </c:strRef>
          </c:cat>
          <c:val>
            <c:numRef>
              <c:f>Hoja1!$B$5:$F$5</c:f>
              <c:numCache>
                <c:formatCode>0%</c:formatCode>
                <c:ptCount val="5"/>
                <c:pt idx="0">
                  <c:v>9.5767000000000005E-2</c:v>
                </c:pt>
                <c:pt idx="1">
                  <c:v>0.101031</c:v>
                </c:pt>
                <c:pt idx="2">
                  <c:v>0.12127</c:v>
                </c:pt>
                <c:pt idx="3">
                  <c:v>0.186141</c:v>
                </c:pt>
                <c:pt idx="4">
                  <c:v>0.16467799999999999</c:v>
                </c:pt>
              </c:numCache>
            </c:numRef>
          </c:val>
          <c:extLst>
            <c:ext xmlns:c16="http://schemas.microsoft.com/office/drawing/2014/chart" uri="{C3380CC4-5D6E-409C-BE32-E72D297353CC}">
              <c16:uniqueId val="{00000003-368A-054B-8184-B4625C835C67}"/>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4-368A-054B-8184-B4625C835C67}"/>
              </c:ext>
            </c:extLst>
          </c:dPt>
          <c:dPt>
            <c:idx val="1"/>
            <c:invertIfNegative val="0"/>
            <c:bubble3D val="0"/>
            <c:extLst>
              <c:ext xmlns:c16="http://schemas.microsoft.com/office/drawing/2014/chart" uri="{C3380CC4-5D6E-409C-BE32-E72D297353CC}">
                <c16:uniqueId val="{00000005-368A-054B-8184-B4625C835C67}"/>
              </c:ext>
            </c:extLst>
          </c:dPt>
          <c:dPt>
            <c:idx val="2"/>
            <c:invertIfNegative val="0"/>
            <c:bubble3D val="0"/>
            <c:extLst>
              <c:ext xmlns:c16="http://schemas.microsoft.com/office/drawing/2014/chart" uri="{C3380CC4-5D6E-409C-BE32-E72D297353CC}">
                <c16:uniqueId val="{00000006-368A-054B-8184-B4625C835C67}"/>
              </c:ext>
            </c:extLst>
          </c:dPt>
          <c:dPt>
            <c:idx val="3"/>
            <c:invertIfNegative val="0"/>
            <c:bubble3D val="0"/>
            <c:extLst>
              <c:ext xmlns:c16="http://schemas.microsoft.com/office/drawing/2014/chart" uri="{C3380CC4-5D6E-409C-BE32-E72D297353CC}">
                <c16:uniqueId val="{00000007-368A-054B-8184-B4625C835C67}"/>
              </c:ext>
            </c:extLst>
          </c:dPt>
          <c:dPt>
            <c:idx val="4"/>
            <c:invertIfNegative val="0"/>
            <c:bubble3D val="0"/>
            <c:extLst>
              <c:ext xmlns:c16="http://schemas.microsoft.com/office/drawing/2014/chart" uri="{C3380CC4-5D6E-409C-BE32-E72D297353CC}">
                <c16:uniqueId val="{00000008-368A-054B-8184-B4625C835C67}"/>
              </c:ext>
            </c:extLst>
          </c:dPt>
          <c:dPt>
            <c:idx val="6"/>
            <c:invertIfNegative val="0"/>
            <c:bubble3D val="0"/>
            <c:extLst>
              <c:ext xmlns:c16="http://schemas.microsoft.com/office/drawing/2014/chart" uri="{C3380CC4-5D6E-409C-BE32-E72D297353CC}">
                <c16:uniqueId val="{00000009-368A-054B-8184-B4625C835C67}"/>
              </c:ext>
            </c:extLst>
          </c:dPt>
          <c:dLbls>
            <c:numFmt formatCode="0%" sourceLinked="0"/>
            <c:spPr>
              <a:noFill/>
              <a:ln w="25968">
                <a:noFill/>
              </a:ln>
            </c:spPr>
            <c:txPr>
              <a:bodyPr wrap="square" lIns="38100" tIns="19050" rIns="38100" bIns="19050" anchor="ctr">
                <a:spAutoFit/>
              </a:bodyPr>
              <a:lstStyle/>
              <a:p>
                <a:pPr>
                  <a:defRPr sz="9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Hoja1!$B$1:$F$1</c:f>
              <c:strCache>
                <c:ptCount val="5"/>
                <c:pt idx="0">
                  <c:v>Los animales existen para ser usados por los seres humanos</c:v>
                </c:pt>
                <c:pt idx="1">
                  <c:v>Los seres humanos tenemos derecho a dominar a los animales</c:v>
                </c:pt>
                <c:pt idx="2">
                  <c:v>El crecimiento económico es más importante que la protección de la naturaleza</c:v>
                </c:pt>
                <c:pt idx="3">
                  <c:v>La explotación de la naturaleza es inevitable si la humanidad quiere progresar</c:v>
                </c:pt>
                <c:pt idx="4">
                  <c:v>Las plantas existen para ser usadas por los seres humanos </c:v>
                </c:pt>
              </c:strCache>
            </c:strRef>
          </c:cat>
          <c:val>
            <c:numRef>
              <c:f>Hoja1!$B$6:$F$6</c:f>
              <c:numCache>
                <c:formatCode>0%</c:formatCode>
                <c:ptCount val="5"/>
                <c:pt idx="0">
                  <c:v>9.8849000000000006E-2</c:v>
                </c:pt>
                <c:pt idx="1">
                  <c:v>9.9727999999999997E-2</c:v>
                </c:pt>
                <c:pt idx="2">
                  <c:v>8.8619000000000003E-2</c:v>
                </c:pt>
                <c:pt idx="3">
                  <c:v>0.21581</c:v>
                </c:pt>
                <c:pt idx="4">
                  <c:v>0.27700600000000003</c:v>
                </c:pt>
              </c:numCache>
            </c:numRef>
          </c:val>
          <c:extLst>
            <c:ext xmlns:c16="http://schemas.microsoft.com/office/drawing/2014/chart" uri="{C3380CC4-5D6E-409C-BE32-E72D297353CC}">
              <c16:uniqueId val="{0000000A-368A-054B-8184-B4625C835C67}"/>
            </c:ext>
          </c:extLst>
        </c:ser>
        <c:ser>
          <c:idx val="5"/>
          <c:order val="5"/>
          <c:tx>
            <c:strRef>
              <c:f>Hoja1!$A$7</c:f>
              <c:strCache>
                <c:ptCount val="1"/>
                <c:pt idx="0">
                  <c:v>Ns/Nc</c:v>
                </c:pt>
              </c:strCache>
            </c:strRef>
          </c:tx>
          <c:spPr>
            <a:solidFill>
              <a:srgbClr val="F7893B"/>
            </a:solidFill>
            <a:ln>
              <a:noFill/>
            </a:ln>
          </c:spPr>
          <c:invertIfNegative val="0"/>
          <c:dLbls>
            <c:delete val="1"/>
          </c:dLbls>
          <c:cat>
            <c:strRef>
              <c:f>Hoja1!$B$1:$F$1</c:f>
              <c:strCache>
                <c:ptCount val="5"/>
                <c:pt idx="0">
                  <c:v>Los animales existen para ser usados por los seres humanos</c:v>
                </c:pt>
                <c:pt idx="1">
                  <c:v>Los seres humanos tenemos derecho a dominar a los animales</c:v>
                </c:pt>
                <c:pt idx="2">
                  <c:v>El crecimiento económico es más importante que la protección de la naturaleza</c:v>
                </c:pt>
                <c:pt idx="3">
                  <c:v>La explotación de la naturaleza es inevitable si la humanidad quiere progresar</c:v>
                </c:pt>
                <c:pt idx="4">
                  <c:v>Las plantas existen para ser usadas por los seres humanos </c:v>
                </c:pt>
              </c:strCache>
            </c:strRef>
          </c:cat>
          <c:val>
            <c:numRef>
              <c:f>Hoja1!$B$7:$F$7</c:f>
              <c:numCache>
                <c:formatCode>0%</c:formatCode>
                <c:ptCount val="5"/>
                <c:pt idx="0">
                  <c:v>2.627E-3</c:v>
                </c:pt>
                <c:pt idx="1">
                  <c:v>1.7449999999999998E-3</c:v>
                </c:pt>
                <c:pt idx="2">
                  <c:v>6.3200000000000001E-3</c:v>
                </c:pt>
                <c:pt idx="3">
                  <c:v>4.0000000000000001E-3</c:v>
                </c:pt>
                <c:pt idx="4">
                  <c:v>1.833E-3</c:v>
                </c:pt>
              </c:numCache>
            </c:numRef>
          </c:val>
          <c:extLst>
            <c:ext xmlns:c16="http://schemas.microsoft.com/office/drawing/2014/chart" uri="{C3380CC4-5D6E-409C-BE32-E72D297353CC}">
              <c16:uniqueId val="{0000000B-368A-054B-8184-B4625C835C67}"/>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900">
                <a:solidFill>
                  <a:srgbClr val="666666"/>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rgbClr val="666666"/>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37862379063912932"/>
          <c:y val="0.86368522279634508"/>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7452403688659399"/>
          <c:y val="0"/>
          <c:w val="0.34141021780652336"/>
          <c:h val="0.9001078138949018"/>
        </c:manualLayout>
      </c:layout>
      <c:pieChart>
        <c:varyColors val="1"/>
        <c:ser>
          <c:idx val="0"/>
          <c:order val="0"/>
          <c:spPr>
            <a:solidFill>
              <a:srgbClr val="004481"/>
            </a:solidFill>
            <a:ln w="9525">
              <a:noFill/>
            </a:ln>
          </c:spPr>
          <c:dPt>
            <c:idx val="0"/>
            <c:bubble3D val="0"/>
            <c:spPr>
              <a:solidFill>
                <a:srgbClr val="004481"/>
              </a:solidFill>
              <a:ln w="9525">
                <a:noFill/>
              </a:ln>
              <a:effectLst/>
            </c:spPr>
            <c:extLst>
              <c:ext xmlns:c16="http://schemas.microsoft.com/office/drawing/2014/chart" uri="{C3380CC4-5D6E-409C-BE32-E72D297353CC}">
                <c16:uniqueId val="{00000001-4670-7C46-BDD4-5D86628D2943}"/>
              </c:ext>
            </c:extLst>
          </c:dPt>
          <c:dPt>
            <c:idx val="1"/>
            <c:bubble3D val="0"/>
            <c:spPr>
              <a:solidFill>
                <a:srgbClr val="FFC000"/>
              </a:solidFill>
              <a:ln w="9525">
                <a:noFill/>
              </a:ln>
              <a:effectLst/>
            </c:spPr>
            <c:extLst>
              <c:ext xmlns:c16="http://schemas.microsoft.com/office/drawing/2014/chart" uri="{C3380CC4-5D6E-409C-BE32-E72D297353CC}">
                <c16:uniqueId val="{00000003-4670-7C46-BDD4-5D86628D2943}"/>
              </c:ext>
            </c:extLst>
          </c:dPt>
          <c:dPt>
            <c:idx val="2"/>
            <c:bubble3D val="0"/>
            <c:spPr>
              <a:solidFill>
                <a:srgbClr val="48AE64"/>
              </a:solidFill>
              <a:ln w="9525">
                <a:noFill/>
              </a:ln>
              <a:effectLst/>
            </c:spPr>
            <c:extLst>
              <c:ext xmlns:c16="http://schemas.microsoft.com/office/drawing/2014/chart" uri="{C3380CC4-5D6E-409C-BE32-E72D297353CC}">
                <c16:uniqueId val="{00000005-4670-7C46-BDD4-5D86628D2943}"/>
              </c:ext>
            </c:extLst>
          </c:dPt>
          <c:dPt>
            <c:idx val="3"/>
            <c:bubble3D val="0"/>
            <c:spPr>
              <a:solidFill>
                <a:srgbClr val="004481"/>
              </a:solidFill>
              <a:ln w="9525">
                <a:noFill/>
              </a:ln>
              <a:effectLst/>
            </c:spPr>
            <c:extLst>
              <c:ext xmlns:c16="http://schemas.microsoft.com/office/drawing/2014/chart" uri="{C3380CC4-5D6E-409C-BE32-E72D297353CC}">
                <c16:uniqueId val="{00000007-4670-7C46-BDD4-5D86628D2943}"/>
              </c:ext>
            </c:extLst>
          </c:dPt>
          <c:dPt>
            <c:idx val="4"/>
            <c:bubble3D val="0"/>
            <c:spPr>
              <a:solidFill>
                <a:srgbClr val="004481"/>
              </a:solidFill>
              <a:ln w="9525">
                <a:noFill/>
              </a:ln>
              <a:effectLst/>
            </c:spPr>
            <c:extLst>
              <c:ext xmlns:c16="http://schemas.microsoft.com/office/drawing/2014/chart" uri="{C3380CC4-5D6E-409C-BE32-E72D297353CC}">
                <c16:uniqueId val="{00000009-4670-7C46-BDD4-5D86628D2943}"/>
              </c:ext>
            </c:extLst>
          </c:dPt>
          <c:dPt>
            <c:idx val="5"/>
            <c:bubble3D val="0"/>
            <c:spPr>
              <a:solidFill>
                <a:srgbClr val="004481"/>
              </a:solidFill>
              <a:ln w="9525">
                <a:noFill/>
              </a:ln>
              <a:effectLst/>
            </c:spPr>
            <c:extLst>
              <c:ext xmlns:c16="http://schemas.microsoft.com/office/drawing/2014/chart" uri="{C3380CC4-5D6E-409C-BE32-E72D297353CC}">
                <c16:uniqueId val="{0000000B-4670-7C46-BDD4-5D86628D2943}"/>
              </c:ext>
            </c:extLst>
          </c:dPt>
          <c:dLbls>
            <c:dLbl>
              <c:idx val="0"/>
              <c:layout>
                <c:manualLayout>
                  <c:x val="0.12676075847106461"/>
                  <c:y val="0.1145057724536903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Calibri" panose="020F0502020204030204" pitchFamily="34" charset="0"/>
                    </a:defRPr>
                  </a:pPr>
                  <a:endParaRPr lang="es-ES"/>
                </a:p>
              </c:txPr>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670-7C46-BDD4-5D86628D2943}"/>
                </c:ext>
              </c:extLst>
            </c:dLbl>
            <c:dLbl>
              <c:idx val="1"/>
              <c:layout>
                <c:manualLayout>
                  <c:x val="-0.1734561986509453"/>
                  <c:y val="-9.4552617282022383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666666"/>
                      </a:solidFill>
                      <a:latin typeface="+mj-lt"/>
                      <a:ea typeface="+mn-ea"/>
                      <a:cs typeface="Calibri" panose="020F0502020204030204" pitchFamily="34" charset="0"/>
                    </a:defRPr>
                  </a:pPr>
                  <a:endParaRPr lang="es-E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0234442570103145"/>
                      <c:h val="0.38714989182907333"/>
                    </c:manualLayout>
                  </c15:layout>
                </c:ext>
                <c:ext xmlns:c16="http://schemas.microsoft.com/office/drawing/2014/chart" uri="{C3380CC4-5D6E-409C-BE32-E72D297353CC}">
                  <c16:uniqueId val="{00000003-4670-7C46-BDD4-5D86628D2943}"/>
                </c:ext>
              </c:extLst>
            </c:dLbl>
            <c:dLbl>
              <c:idx val="2"/>
              <c:layout>
                <c:manualLayout>
                  <c:x val="0.11571093949507313"/>
                  <c:y val="-9.199210750601571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j-lt"/>
                      <a:ea typeface="+mn-ea"/>
                      <a:cs typeface="Calibri" panose="020F0502020204030204" pitchFamily="34" charset="0"/>
                    </a:defRPr>
                  </a:pPr>
                  <a:endParaRPr lang="es-E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257777821459461"/>
                      <c:h val="0.30892515729746833"/>
                    </c:manualLayout>
                  </c15:layout>
                </c:ext>
                <c:ext xmlns:c16="http://schemas.microsoft.com/office/drawing/2014/chart" uri="{C3380CC4-5D6E-409C-BE32-E72D297353CC}">
                  <c16:uniqueId val="{00000005-4670-7C46-BDD4-5D86628D294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j-lt"/>
                    <a:ea typeface="+mn-ea"/>
                    <a:cs typeface="Calibri" panose="020F0502020204030204" pitchFamily="34" charset="0"/>
                  </a:defRPr>
                </a:pPr>
                <a:endParaRPr lang="es-ES"/>
              </a:p>
            </c:txPr>
            <c:dLblPos val="out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Hoja1!$A$1:$A$4</c:f>
              <c:strCache>
                <c:ptCount val="3"/>
                <c:pt idx="0">
                  <c:v>No materialista (0 a 16)</c:v>
                </c:pt>
                <c:pt idx="1">
                  <c:v>Intermedia (17 a 33)</c:v>
                </c:pt>
                <c:pt idx="2">
                  <c:v>Materialista (34 a 50)</c:v>
                </c:pt>
              </c:strCache>
            </c:strRef>
          </c:cat>
          <c:val>
            <c:numRef>
              <c:f>Hoja1!$B$1:$B$4</c:f>
              <c:numCache>
                <c:formatCode>0%</c:formatCode>
                <c:ptCount val="4"/>
                <c:pt idx="0">
                  <c:v>0.43</c:v>
                </c:pt>
                <c:pt idx="1">
                  <c:v>0.46</c:v>
                </c:pt>
                <c:pt idx="2">
                  <c:v>0.11</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Hoja1!$B$1:$B$0</c15:sqref>
                        </c15:formulaRef>
                      </c:ext>
                    </c:extLst>
                  </c:strRef>
                </c15:tx>
              </c15:filteredSeriesTitle>
            </c:ext>
            <c:ext xmlns:c16="http://schemas.microsoft.com/office/drawing/2014/chart" uri="{C3380CC4-5D6E-409C-BE32-E72D297353CC}">
              <c16:uniqueId val="{0000000C-4670-7C46-BDD4-5D86628D2943}"/>
            </c:ext>
          </c:extLst>
        </c:ser>
        <c:dLbls>
          <c:showLegendKey val="0"/>
          <c:showVal val="1"/>
          <c:showCatName val="0"/>
          <c:showSerName val="0"/>
          <c:showPercent val="0"/>
          <c:showBubbleSize val="0"/>
          <c:showLeaderLines val="1"/>
        </c:dLbls>
        <c:firstSliceAng val="217"/>
      </c:pieChart>
      <c:spPr>
        <a:noFill/>
        <a:ln>
          <a:noFill/>
        </a:ln>
        <a:effectLst/>
      </c:spPr>
    </c:plotArea>
    <c:legend>
      <c:legendPos val="r"/>
      <c:legendEntry>
        <c:idx val="3"/>
        <c:delete val="1"/>
      </c:legendEntry>
      <c:layout>
        <c:manualLayout>
          <c:xMode val="edge"/>
          <c:yMode val="edge"/>
          <c:x val="0.59520833746212964"/>
          <c:y val="0.32929644551240816"/>
          <c:w val="0.29383092840273012"/>
          <c:h val="0.34880545252289391"/>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666666"/>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rgbClr val="002060"/>
          </a:solidFill>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1550253064161"/>
          <c:y val="2.3558486149083738E-2"/>
          <c:w val="0.22799328366076071"/>
          <c:h val="0.85629031270476319"/>
        </c:manualLayout>
      </c:layout>
      <c:barChart>
        <c:barDir val="bar"/>
        <c:grouping val="stacked"/>
        <c:varyColors val="0"/>
        <c:ser>
          <c:idx val="4"/>
          <c:order val="0"/>
          <c:tx>
            <c:strRef>
              <c:f>Hoja1!$B$6</c:f>
              <c:strCache>
                <c:ptCount val="1"/>
                <c:pt idx="0">
                  <c:v>No materialista</c:v>
                </c:pt>
              </c:strCache>
            </c:strRef>
          </c:tx>
          <c:spPr>
            <a:solidFill>
              <a:srgbClr val="004481"/>
            </a:solidFill>
            <a:ln w="3175">
              <a:noFill/>
              <a:prstDash val="solid"/>
            </a:ln>
          </c:spPr>
          <c:invertIfNegative val="0"/>
          <c:dPt>
            <c:idx val="0"/>
            <c:invertIfNegative val="0"/>
            <c:bubble3D val="0"/>
            <c:extLst>
              <c:ext xmlns:c16="http://schemas.microsoft.com/office/drawing/2014/chart" uri="{C3380CC4-5D6E-409C-BE32-E72D297353CC}">
                <c16:uniqueId val="{00000000-3215-F943-AF7C-D6392B84E6B7}"/>
              </c:ext>
            </c:extLst>
          </c:dPt>
          <c:dPt>
            <c:idx val="1"/>
            <c:invertIfNegative val="0"/>
            <c:bubble3D val="0"/>
            <c:extLst>
              <c:ext xmlns:c16="http://schemas.microsoft.com/office/drawing/2014/chart" uri="{C3380CC4-5D6E-409C-BE32-E72D297353CC}">
                <c16:uniqueId val="{00000001-3215-F943-AF7C-D6392B84E6B7}"/>
              </c:ext>
            </c:extLst>
          </c:dPt>
          <c:dPt>
            <c:idx val="2"/>
            <c:invertIfNegative val="0"/>
            <c:bubble3D val="0"/>
            <c:extLst>
              <c:ext xmlns:c16="http://schemas.microsoft.com/office/drawing/2014/chart" uri="{C3380CC4-5D6E-409C-BE32-E72D297353CC}">
                <c16:uniqueId val="{00000002-3215-F943-AF7C-D6392B84E6B7}"/>
              </c:ext>
            </c:extLst>
          </c:dPt>
          <c:dPt>
            <c:idx val="3"/>
            <c:invertIfNegative val="0"/>
            <c:bubble3D val="0"/>
            <c:extLst>
              <c:ext xmlns:c16="http://schemas.microsoft.com/office/drawing/2014/chart" uri="{C3380CC4-5D6E-409C-BE32-E72D297353CC}">
                <c16:uniqueId val="{00000003-3215-F943-AF7C-D6392B84E6B7}"/>
              </c:ext>
            </c:extLst>
          </c:dPt>
          <c:dPt>
            <c:idx val="4"/>
            <c:invertIfNegative val="0"/>
            <c:bubble3D val="0"/>
            <c:extLst>
              <c:ext xmlns:c16="http://schemas.microsoft.com/office/drawing/2014/chart" uri="{C3380CC4-5D6E-409C-BE32-E72D297353CC}">
                <c16:uniqueId val="{00000004-3215-F943-AF7C-D6392B84E6B7}"/>
              </c:ext>
            </c:extLst>
          </c:dPt>
          <c:dPt>
            <c:idx val="6"/>
            <c:invertIfNegative val="0"/>
            <c:bubble3D val="0"/>
            <c:extLst>
              <c:ext xmlns:c16="http://schemas.microsoft.com/office/drawing/2014/chart" uri="{C3380CC4-5D6E-409C-BE32-E72D297353CC}">
                <c16:uniqueId val="{00000005-3215-F943-AF7C-D6392B84E6B7}"/>
              </c:ext>
            </c:extLst>
          </c:dPt>
          <c:dLbls>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Hoja1!$C$4:$AG$5</c:f>
              <c:multiLvlStrCache>
                <c:ptCount val="31"/>
                <c:lvl>
                  <c:pt idx="0">
                    <c:v>No</c:v>
                  </c:pt>
                  <c:pt idx="1">
                    <c:v>Si</c:v>
                  </c:pt>
                  <c:pt idx="3">
                    <c:v>Ninguno</c:v>
                  </c:pt>
                  <c:pt idx="4">
                    <c:v>Otros</c:v>
                  </c:pt>
                  <c:pt idx="5">
                    <c:v>VOX</c:v>
                  </c:pt>
                  <c:pt idx="6">
                    <c:v>PP</c:v>
                  </c:pt>
                  <c:pt idx="7">
                    <c:v>PSOE</c:v>
                  </c:pt>
                  <c:pt idx="8">
                    <c:v>SUMAR</c:v>
                  </c:pt>
                  <c:pt idx="10">
                    <c:v>Derecha (6-10)</c:v>
                  </c:pt>
                  <c:pt idx="11">
                    <c:v>Centro (5)</c:v>
                  </c:pt>
                  <c:pt idx="12">
                    <c:v>Izquierda (0-4)</c:v>
                  </c:pt>
                  <c:pt idx="14">
                    <c:v>Alta (6-10)</c:v>
                  </c:pt>
                  <c:pt idx="15">
                    <c:v>Media (5)</c:v>
                  </c:pt>
                  <c:pt idx="16">
                    <c:v>Baja (0-4)</c:v>
                  </c:pt>
                  <c:pt idx="18">
                    <c:v>Tercer Grado</c:v>
                  </c:pt>
                  <c:pt idx="19">
                    <c:v>Segundo Grado</c:v>
                  </c:pt>
                  <c:pt idx="20">
                    <c:v>Primer Grado</c:v>
                  </c:pt>
                  <c:pt idx="22">
                    <c:v>65 y más</c:v>
                  </c:pt>
                  <c:pt idx="23">
                    <c:v>55-64</c:v>
                  </c:pt>
                  <c:pt idx="24">
                    <c:v>45-54</c:v>
                  </c:pt>
                  <c:pt idx="25">
                    <c:v>35-44</c:v>
                  </c:pt>
                  <c:pt idx="26">
                    <c:v>25-34</c:v>
                  </c:pt>
                  <c:pt idx="27">
                    <c:v>18-24</c:v>
                  </c:pt>
                  <c:pt idx="29">
                    <c:v>Mujer</c:v>
                  </c:pt>
                  <c:pt idx="30">
                    <c:v>Hombre</c:v>
                  </c:pt>
                </c:lvl>
                <c:lvl>
                  <c:pt idx="0">
                    <c:v>Tiene animales</c:v>
                  </c:pt>
                  <c:pt idx="3">
                    <c:v>Simpatía política</c:v>
                  </c:pt>
                  <c:pt idx="10">
                    <c:v>Ideología</c:v>
                  </c:pt>
                  <c:pt idx="14">
                    <c:v>Religiosidad</c:v>
                  </c:pt>
                  <c:pt idx="18">
                    <c:v>Estudios</c:v>
                  </c:pt>
                  <c:pt idx="22">
                    <c:v>Edad</c:v>
                  </c:pt>
                  <c:pt idx="29">
                    <c:v>Sexo</c:v>
                  </c:pt>
                </c:lvl>
              </c:multiLvlStrCache>
            </c:multiLvlStrRef>
          </c:cat>
          <c:val>
            <c:numRef>
              <c:f>Hoja1!$C$6:$AG$6</c:f>
              <c:numCache>
                <c:formatCode>0%</c:formatCode>
                <c:ptCount val="31"/>
                <c:pt idx="0">
                  <c:v>0.34799999999999998</c:v>
                </c:pt>
                <c:pt idx="1">
                  <c:v>0.495</c:v>
                </c:pt>
                <c:pt idx="3">
                  <c:v>0.46100000000000002</c:v>
                </c:pt>
                <c:pt idx="4">
                  <c:v>0.51700000000000002</c:v>
                </c:pt>
                <c:pt idx="5">
                  <c:v>0.33300000000000002</c:v>
                </c:pt>
                <c:pt idx="6">
                  <c:v>0.20499999999999999</c:v>
                </c:pt>
                <c:pt idx="7">
                  <c:v>0.41</c:v>
                </c:pt>
                <c:pt idx="8">
                  <c:v>0.65600000000000003</c:v>
                </c:pt>
                <c:pt idx="10">
                  <c:v>0.26700000000000002</c:v>
                </c:pt>
                <c:pt idx="11">
                  <c:v>0.40799999999999997</c:v>
                </c:pt>
                <c:pt idx="12">
                  <c:v>0.55300000000000005</c:v>
                </c:pt>
                <c:pt idx="14">
                  <c:v>0.27600000000000002</c:v>
                </c:pt>
                <c:pt idx="15">
                  <c:v>0.36399999999999999</c:v>
                </c:pt>
                <c:pt idx="16">
                  <c:v>0.53300000000000003</c:v>
                </c:pt>
                <c:pt idx="18">
                  <c:v>0.495</c:v>
                </c:pt>
                <c:pt idx="19">
                  <c:v>0.46300000000000002</c:v>
                </c:pt>
                <c:pt idx="20">
                  <c:v>0.35199999999999998</c:v>
                </c:pt>
                <c:pt idx="22">
                  <c:v>0.26200000000000001</c:v>
                </c:pt>
                <c:pt idx="23">
                  <c:v>0.41699999999999998</c:v>
                </c:pt>
                <c:pt idx="24">
                  <c:v>0.46200000000000002</c:v>
                </c:pt>
                <c:pt idx="25">
                  <c:v>0.497</c:v>
                </c:pt>
                <c:pt idx="26">
                  <c:v>0.59</c:v>
                </c:pt>
                <c:pt idx="27">
                  <c:v>0.46700000000000003</c:v>
                </c:pt>
                <c:pt idx="29">
                  <c:v>0.44600000000000001</c:v>
                </c:pt>
                <c:pt idx="30">
                  <c:v>0.41</c:v>
                </c:pt>
              </c:numCache>
            </c:numRef>
          </c:val>
          <c:extLst>
            <c:ext xmlns:c16="http://schemas.microsoft.com/office/drawing/2014/chart" uri="{C3380CC4-5D6E-409C-BE32-E72D297353CC}">
              <c16:uniqueId val="{00000006-3215-F943-AF7C-D6392B84E6B7}"/>
            </c:ext>
          </c:extLst>
        </c:ser>
        <c:ser>
          <c:idx val="0"/>
          <c:order val="1"/>
          <c:tx>
            <c:strRef>
              <c:f>Hoja1!$B$7</c:f>
              <c:strCache>
                <c:ptCount val="1"/>
                <c:pt idx="0">
                  <c:v>Intermedia</c:v>
                </c:pt>
              </c:strCache>
            </c:strRef>
          </c:tx>
          <c:spPr>
            <a:solidFill>
              <a:srgbClr val="F8CD51"/>
            </a:solidFill>
            <a:ln w="3175">
              <a:noFill/>
            </a:ln>
          </c:spPr>
          <c:invertIfNegative val="0"/>
          <c:dLbls>
            <c:dLbl>
              <c:idx val="2"/>
              <c:numFmt formatCode="0%" sourceLinked="0"/>
              <c:spPr>
                <a:noFill/>
                <a:ln>
                  <a:noFill/>
                </a:ln>
                <a:effectLst/>
              </c:spPr>
              <c:txPr>
                <a:bodyPr wrap="square" lIns="38100" tIns="19050" rIns="38100" bIns="19050" anchor="ctr">
                  <a:noAutofit/>
                </a:bodyPr>
                <a:lstStyle/>
                <a:p>
                  <a:pPr>
                    <a:defRPr sz="800">
                      <a:solidFill>
                        <a:srgbClr val="666666"/>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215-F943-AF7C-D6392B84E6B7}"/>
                </c:ext>
              </c:extLst>
            </c:dLbl>
            <c:numFmt formatCode="0%" sourceLinked="0"/>
            <c:spPr>
              <a:noFill/>
              <a:ln>
                <a:noFill/>
              </a:ln>
              <a:effectLst/>
            </c:spPr>
            <c:txPr>
              <a:bodyPr wrap="square" lIns="38100" tIns="19050" rIns="38100" bIns="19050" anchor="ctr">
                <a:spAutoFit/>
              </a:bodyPr>
              <a:lstStyle/>
              <a:p>
                <a:pPr>
                  <a:defRPr sz="800">
                    <a:solidFill>
                      <a:srgbClr val="666666"/>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Hoja1!$C$4:$AG$5</c:f>
              <c:multiLvlStrCache>
                <c:ptCount val="31"/>
                <c:lvl>
                  <c:pt idx="0">
                    <c:v>No</c:v>
                  </c:pt>
                  <c:pt idx="1">
                    <c:v>Si</c:v>
                  </c:pt>
                  <c:pt idx="3">
                    <c:v>Ninguno</c:v>
                  </c:pt>
                  <c:pt idx="4">
                    <c:v>Otros</c:v>
                  </c:pt>
                  <c:pt idx="5">
                    <c:v>VOX</c:v>
                  </c:pt>
                  <c:pt idx="6">
                    <c:v>PP</c:v>
                  </c:pt>
                  <c:pt idx="7">
                    <c:v>PSOE</c:v>
                  </c:pt>
                  <c:pt idx="8">
                    <c:v>SUMAR</c:v>
                  </c:pt>
                  <c:pt idx="10">
                    <c:v>Derecha (6-10)</c:v>
                  </c:pt>
                  <c:pt idx="11">
                    <c:v>Centro (5)</c:v>
                  </c:pt>
                  <c:pt idx="12">
                    <c:v>Izquierda (0-4)</c:v>
                  </c:pt>
                  <c:pt idx="14">
                    <c:v>Alta (6-10)</c:v>
                  </c:pt>
                  <c:pt idx="15">
                    <c:v>Media (5)</c:v>
                  </c:pt>
                  <c:pt idx="16">
                    <c:v>Baja (0-4)</c:v>
                  </c:pt>
                  <c:pt idx="18">
                    <c:v>Tercer Grado</c:v>
                  </c:pt>
                  <c:pt idx="19">
                    <c:v>Segundo Grado</c:v>
                  </c:pt>
                  <c:pt idx="20">
                    <c:v>Primer Grado</c:v>
                  </c:pt>
                  <c:pt idx="22">
                    <c:v>65 y más</c:v>
                  </c:pt>
                  <c:pt idx="23">
                    <c:v>55-64</c:v>
                  </c:pt>
                  <c:pt idx="24">
                    <c:v>45-54</c:v>
                  </c:pt>
                  <c:pt idx="25">
                    <c:v>35-44</c:v>
                  </c:pt>
                  <c:pt idx="26">
                    <c:v>25-34</c:v>
                  </c:pt>
                  <c:pt idx="27">
                    <c:v>18-24</c:v>
                  </c:pt>
                  <c:pt idx="29">
                    <c:v>Mujer</c:v>
                  </c:pt>
                  <c:pt idx="30">
                    <c:v>Hombre</c:v>
                  </c:pt>
                </c:lvl>
                <c:lvl>
                  <c:pt idx="0">
                    <c:v>Tiene animales</c:v>
                  </c:pt>
                  <c:pt idx="3">
                    <c:v>Simpatía política</c:v>
                  </c:pt>
                  <c:pt idx="10">
                    <c:v>Ideología</c:v>
                  </c:pt>
                  <c:pt idx="14">
                    <c:v>Religiosidad</c:v>
                  </c:pt>
                  <c:pt idx="18">
                    <c:v>Estudios</c:v>
                  </c:pt>
                  <c:pt idx="22">
                    <c:v>Edad</c:v>
                  </c:pt>
                  <c:pt idx="29">
                    <c:v>Sexo</c:v>
                  </c:pt>
                </c:lvl>
              </c:multiLvlStrCache>
            </c:multiLvlStrRef>
          </c:cat>
          <c:val>
            <c:numRef>
              <c:f>Hoja1!$C$7:$AG$7</c:f>
              <c:numCache>
                <c:formatCode>0%</c:formatCode>
                <c:ptCount val="31"/>
                <c:pt idx="0">
                  <c:v>0.51200000000000001</c:v>
                </c:pt>
                <c:pt idx="1">
                  <c:v>0.41599999999999998</c:v>
                </c:pt>
                <c:pt idx="3">
                  <c:v>0.45700000000000002</c:v>
                </c:pt>
                <c:pt idx="4">
                  <c:v>0.442</c:v>
                </c:pt>
                <c:pt idx="5">
                  <c:v>0.45700000000000002</c:v>
                </c:pt>
                <c:pt idx="6">
                  <c:v>0.54700000000000004</c:v>
                </c:pt>
                <c:pt idx="7">
                  <c:v>0.46200000000000002</c:v>
                </c:pt>
                <c:pt idx="8">
                  <c:v>0.318</c:v>
                </c:pt>
                <c:pt idx="10">
                  <c:v>0.53</c:v>
                </c:pt>
                <c:pt idx="11">
                  <c:v>0.502</c:v>
                </c:pt>
                <c:pt idx="12">
                  <c:v>0.38400000000000001</c:v>
                </c:pt>
                <c:pt idx="14">
                  <c:v>0.51800000000000002</c:v>
                </c:pt>
                <c:pt idx="15">
                  <c:v>0.48799999999999999</c:v>
                </c:pt>
                <c:pt idx="16">
                  <c:v>0.41799999999999998</c:v>
                </c:pt>
                <c:pt idx="18">
                  <c:v>0.43</c:v>
                </c:pt>
                <c:pt idx="19">
                  <c:v>0.46100000000000002</c:v>
                </c:pt>
                <c:pt idx="20">
                  <c:v>0.48299999999999998</c:v>
                </c:pt>
                <c:pt idx="22">
                  <c:v>0.52</c:v>
                </c:pt>
                <c:pt idx="23">
                  <c:v>0.5</c:v>
                </c:pt>
                <c:pt idx="24">
                  <c:v>0.44500000000000001</c:v>
                </c:pt>
                <c:pt idx="25">
                  <c:v>0.42699999999999999</c:v>
                </c:pt>
                <c:pt idx="26">
                  <c:v>0.35099999999999998</c:v>
                </c:pt>
                <c:pt idx="27">
                  <c:v>0.47299999999999998</c:v>
                </c:pt>
                <c:pt idx="29">
                  <c:v>0.44800000000000001</c:v>
                </c:pt>
                <c:pt idx="30">
                  <c:v>0.47199999999999998</c:v>
                </c:pt>
              </c:numCache>
            </c:numRef>
          </c:val>
          <c:extLst>
            <c:ext xmlns:c16="http://schemas.microsoft.com/office/drawing/2014/chart" uri="{C3380CC4-5D6E-409C-BE32-E72D297353CC}">
              <c16:uniqueId val="{00000008-3215-F943-AF7C-D6392B84E6B7}"/>
            </c:ext>
          </c:extLst>
        </c:ser>
        <c:ser>
          <c:idx val="1"/>
          <c:order val="2"/>
          <c:tx>
            <c:strRef>
              <c:f>Hoja1!$B$8</c:f>
              <c:strCache>
                <c:ptCount val="1"/>
                <c:pt idx="0">
                  <c:v>Materialista</c:v>
                </c:pt>
              </c:strCache>
            </c:strRef>
          </c:tx>
          <c:spPr>
            <a:solidFill>
              <a:srgbClr val="00B050"/>
            </a:solidFill>
            <a:ln w="3175">
              <a:noFill/>
            </a:ln>
          </c:spPr>
          <c:invertIfNegative val="0"/>
          <c:dLbls>
            <c:dLbl>
              <c:idx val="5"/>
              <c:layout>
                <c:manualLayout>
                  <c:x val="-1.5371136080668286E-3"/>
                  <c:y val="3.22666782521838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15-F943-AF7C-D6392B84E6B7}"/>
                </c:ext>
              </c:extLst>
            </c:dLbl>
            <c:dLbl>
              <c:idx val="13"/>
              <c:layout>
                <c:manualLayout>
                  <c:x val="3.0742272161335443E-3"/>
                  <c:y val="-6.4533356504365572E-3"/>
                </c:manualLayout>
              </c:layout>
              <c:numFmt formatCode="0%" sourceLinked="0"/>
              <c:spPr>
                <a:noFill/>
                <a:ln>
                  <a:noFill/>
                </a:ln>
                <a:effectLst/>
              </c:spPr>
              <c:txPr>
                <a:bodyPr wrap="square" lIns="38100" tIns="19050" rIns="38100" bIns="19050" anchor="ctr">
                  <a:noAutofit/>
                </a:bodyPr>
                <a:lstStyle/>
                <a:p>
                  <a:pPr>
                    <a:defRPr sz="800">
                      <a:solidFill>
                        <a:schemeClr val="bg1"/>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3.0650045344851436E-2"/>
                      <c:h val="3.4735206172640955E-2"/>
                    </c:manualLayout>
                  </c15:layout>
                </c:ext>
                <c:ext xmlns:c16="http://schemas.microsoft.com/office/drawing/2014/chart" uri="{C3380CC4-5D6E-409C-BE32-E72D297353CC}">
                  <c16:uniqueId val="{0000000A-3215-F943-AF7C-D6392B84E6B7}"/>
                </c:ext>
              </c:extLst>
            </c:dLbl>
            <c:dLbl>
              <c:idx val="15"/>
              <c:layout>
                <c:manualLayout>
                  <c:x val="-1.5371136080668286E-3"/>
                  <c:y val="-6.4533356504365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215-F943-AF7C-D6392B84E6B7}"/>
                </c:ext>
              </c:extLst>
            </c:dLbl>
            <c:numFmt formatCode="0%" sourceLinked="0"/>
            <c:spPr>
              <a:noFill/>
              <a:ln>
                <a:noFill/>
              </a:ln>
              <a:effectLst/>
            </c:spPr>
            <c:txPr>
              <a:bodyPr wrap="square" lIns="38100" tIns="19050" rIns="38100" bIns="19050" anchor="ctr">
                <a:spAutoFit/>
              </a:bodyPr>
              <a:lstStyle/>
              <a:p>
                <a:pPr>
                  <a:defRPr sz="800">
                    <a:solidFill>
                      <a:schemeClr val="bg1"/>
                    </a:solidFill>
                    <a:latin typeface="BBVABentonSans" panose="00000000000000020000" pitchFamily="2" charset="0"/>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Hoja1!$C$4:$AG$5</c:f>
              <c:multiLvlStrCache>
                <c:ptCount val="31"/>
                <c:lvl>
                  <c:pt idx="0">
                    <c:v>No</c:v>
                  </c:pt>
                  <c:pt idx="1">
                    <c:v>Si</c:v>
                  </c:pt>
                  <c:pt idx="3">
                    <c:v>Ninguno</c:v>
                  </c:pt>
                  <c:pt idx="4">
                    <c:v>Otros</c:v>
                  </c:pt>
                  <c:pt idx="5">
                    <c:v>VOX</c:v>
                  </c:pt>
                  <c:pt idx="6">
                    <c:v>PP</c:v>
                  </c:pt>
                  <c:pt idx="7">
                    <c:v>PSOE</c:v>
                  </c:pt>
                  <c:pt idx="8">
                    <c:v>SUMAR</c:v>
                  </c:pt>
                  <c:pt idx="10">
                    <c:v>Derecha (6-10)</c:v>
                  </c:pt>
                  <c:pt idx="11">
                    <c:v>Centro (5)</c:v>
                  </c:pt>
                  <c:pt idx="12">
                    <c:v>Izquierda (0-4)</c:v>
                  </c:pt>
                  <c:pt idx="14">
                    <c:v>Alta (6-10)</c:v>
                  </c:pt>
                  <c:pt idx="15">
                    <c:v>Media (5)</c:v>
                  </c:pt>
                  <c:pt idx="16">
                    <c:v>Baja (0-4)</c:v>
                  </c:pt>
                  <c:pt idx="18">
                    <c:v>Tercer Grado</c:v>
                  </c:pt>
                  <c:pt idx="19">
                    <c:v>Segundo Grado</c:v>
                  </c:pt>
                  <c:pt idx="20">
                    <c:v>Primer Grado</c:v>
                  </c:pt>
                  <c:pt idx="22">
                    <c:v>65 y más</c:v>
                  </c:pt>
                  <c:pt idx="23">
                    <c:v>55-64</c:v>
                  </c:pt>
                  <c:pt idx="24">
                    <c:v>45-54</c:v>
                  </c:pt>
                  <c:pt idx="25">
                    <c:v>35-44</c:v>
                  </c:pt>
                  <c:pt idx="26">
                    <c:v>25-34</c:v>
                  </c:pt>
                  <c:pt idx="27">
                    <c:v>18-24</c:v>
                  </c:pt>
                  <c:pt idx="29">
                    <c:v>Mujer</c:v>
                  </c:pt>
                  <c:pt idx="30">
                    <c:v>Hombre</c:v>
                  </c:pt>
                </c:lvl>
                <c:lvl>
                  <c:pt idx="0">
                    <c:v>Tiene animales</c:v>
                  </c:pt>
                  <c:pt idx="3">
                    <c:v>Simpatía política</c:v>
                  </c:pt>
                  <c:pt idx="10">
                    <c:v>Ideología</c:v>
                  </c:pt>
                  <c:pt idx="14">
                    <c:v>Religiosidad</c:v>
                  </c:pt>
                  <c:pt idx="18">
                    <c:v>Estudios</c:v>
                  </c:pt>
                  <c:pt idx="22">
                    <c:v>Edad</c:v>
                  </c:pt>
                  <c:pt idx="29">
                    <c:v>Sexo</c:v>
                  </c:pt>
                </c:lvl>
              </c:multiLvlStrCache>
            </c:multiLvlStrRef>
          </c:cat>
          <c:val>
            <c:numRef>
              <c:f>Hoja1!$C$8:$AG$8</c:f>
              <c:numCache>
                <c:formatCode>0%</c:formatCode>
                <c:ptCount val="31"/>
                <c:pt idx="0">
                  <c:v>0.14000000000000001</c:v>
                </c:pt>
                <c:pt idx="1">
                  <c:v>8.8999999999999996E-2</c:v>
                </c:pt>
                <c:pt idx="3">
                  <c:v>8.2000000000000003E-2</c:v>
                </c:pt>
                <c:pt idx="4">
                  <c:v>4.1000000000000002E-2</c:v>
                </c:pt>
                <c:pt idx="5">
                  <c:v>0.21</c:v>
                </c:pt>
                <c:pt idx="6">
                  <c:v>0.248</c:v>
                </c:pt>
                <c:pt idx="7">
                  <c:v>0.127</c:v>
                </c:pt>
                <c:pt idx="8">
                  <c:v>2.5999999999999999E-2</c:v>
                </c:pt>
                <c:pt idx="10">
                  <c:v>0.20300000000000001</c:v>
                </c:pt>
                <c:pt idx="11">
                  <c:v>0.09</c:v>
                </c:pt>
                <c:pt idx="12">
                  <c:v>6.4000000000000001E-2</c:v>
                </c:pt>
                <c:pt idx="14">
                  <c:v>0.20599999999999999</c:v>
                </c:pt>
                <c:pt idx="15">
                  <c:v>0.14799999999999999</c:v>
                </c:pt>
                <c:pt idx="16">
                  <c:v>4.9000000000000002E-2</c:v>
                </c:pt>
                <c:pt idx="18">
                  <c:v>7.4999999999999997E-2</c:v>
                </c:pt>
                <c:pt idx="19">
                  <c:v>7.5999999999999998E-2</c:v>
                </c:pt>
                <c:pt idx="20">
                  <c:v>0.16500000000000001</c:v>
                </c:pt>
                <c:pt idx="22">
                  <c:v>0.218</c:v>
                </c:pt>
                <c:pt idx="23">
                  <c:v>8.3000000000000004E-2</c:v>
                </c:pt>
                <c:pt idx="24">
                  <c:v>9.2999999999999999E-2</c:v>
                </c:pt>
                <c:pt idx="25">
                  <c:v>7.5999999999999998E-2</c:v>
                </c:pt>
                <c:pt idx="26">
                  <c:v>5.8999999999999997E-2</c:v>
                </c:pt>
                <c:pt idx="27">
                  <c:v>0.06</c:v>
                </c:pt>
                <c:pt idx="29">
                  <c:v>0.106</c:v>
                </c:pt>
                <c:pt idx="30">
                  <c:v>0.11899999999999999</c:v>
                </c:pt>
              </c:numCache>
            </c:numRef>
          </c:val>
          <c:extLst>
            <c:ext xmlns:c16="http://schemas.microsoft.com/office/drawing/2014/chart" uri="{C3380CC4-5D6E-409C-BE32-E72D297353CC}">
              <c16:uniqueId val="{0000000C-3215-F943-AF7C-D6392B84E6B7}"/>
            </c:ext>
          </c:extLst>
        </c:ser>
        <c:dLbls>
          <c:showLegendKey val="0"/>
          <c:showVal val="1"/>
          <c:showCatName val="0"/>
          <c:showSerName val="0"/>
          <c:showPercent val="0"/>
          <c:showBubbleSize val="0"/>
        </c:dLbls>
        <c:gapWidth val="60"/>
        <c:overlap val="100"/>
        <c:axId val="412231872"/>
        <c:axId val="412232264"/>
      </c:barChart>
      <c:catAx>
        <c:axId val="412231872"/>
        <c:scaling>
          <c:orientation val="minMax"/>
        </c:scaling>
        <c:delete val="0"/>
        <c:axPos val="l"/>
        <c:numFmt formatCode="General" sourceLinked="1"/>
        <c:majorTickMark val="out"/>
        <c:minorTickMark val="none"/>
        <c:tickLblPos val="nextTo"/>
        <c:spPr>
          <a:ln w="3175"/>
        </c:spPr>
        <c:txPr>
          <a:bodyPr/>
          <a:lstStyle/>
          <a:p>
            <a:pPr>
              <a:defRPr sz="800" b="0">
                <a:solidFill>
                  <a:srgbClr val="666666"/>
                </a:solidFill>
                <a:latin typeface="BBVABentonSans" panose="00000000000000020000" pitchFamily="2" charset="0"/>
                <a:cs typeface="Calibri" panose="020F0502020204030204" pitchFamily="34" charset="0"/>
              </a:defRPr>
            </a:pPr>
            <a:endParaRPr lang="es-ES"/>
          </a:p>
        </c:txPr>
        <c:crossAx val="412232264"/>
        <c:crosses val="autoZero"/>
        <c:auto val="1"/>
        <c:lblAlgn val="ctr"/>
        <c:lblOffset val="100"/>
        <c:noMultiLvlLbl val="0"/>
      </c:catAx>
      <c:valAx>
        <c:axId val="412232264"/>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666666"/>
                </a:solidFill>
                <a:latin typeface="BBVABentonSans" panose="00000000000000020000" pitchFamily="2" charset="0"/>
                <a:ea typeface="Century Gothic"/>
                <a:cs typeface="Calibri" panose="020F0502020204030204" pitchFamily="34" charset="0"/>
              </a:defRPr>
            </a:pPr>
            <a:endParaRPr lang="es-ES"/>
          </a:p>
        </c:txPr>
        <c:crossAx val="412231872"/>
        <c:crosses val="autoZero"/>
        <c:crossBetween val="between"/>
        <c:majorUnit val="0.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08197942373811"/>
          <c:y val="3.0033581568727239E-2"/>
          <c:w val="0.50962040435360378"/>
          <c:h val="0.69668059058908804"/>
        </c:manualLayout>
      </c:layout>
      <c:barChart>
        <c:barDir val="bar"/>
        <c:grouping val="clustered"/>
        <c:varyColors val="0"/>
        <c:ser>
          <c:idx val="4"/>
          <c:order val="0"/>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0-D7C0-A34D-BF8A-06DDD58AC12A}"/>
              </c:ext>
            </c:extLst>
          </c:dPt>
          <c:dPt>
            <c:idx val="1"/>
            <c:invertIfNegative val="0"/>
            <c:bubble3D val="0"/>
            <c:extLst>
              <c:ext xmlns:c16="http://schemas.microsoft.com/office/drawing/2014/chart" uri="{C3380CC4-5D6E-409C-BE32-E72D297353CC}">
                <c16:uniqueId val="{00000001-D7C0-A34D-BF8A-06DDD58AC12A}"/>
              </c:ext>
            </c:extLst>
          </c:dPt>
          <c:dPt>
            <c:idx val="2"/>
            <c:invertIfNegative val="0"/>
            <c:bubble3D val="0"/>
            <c:extLst>
              <c:ext xmlns:c16="http://schemas.microsoft.com/office/drawing/2014/chart" uri="{C3380CC4-5D6E-409C-BE32-E72D297353CC}">
                <c16:uniqueId val="{00000002-D7C0-A34D-BF8A-06DDD58AC12A}"/>
              </c:ext>
            </c:extLst>
          </c:dPt>
          <c:dPt>
            <c:idx val="3"/>
            <c:invertIfNegative val="0"/>
            <c:bubble3D val="0"/>
            <c:extLst>
              <c:ext xmlns:c16="http://schemas.microsoft.com/office/drawing/2014/chart" uri="{C3380CC4-5D6E-409C-BE32-E72D297353CC}">
                <c16:uniqueId val="{00000003-D7C0-A34D-BF8A-06DDD58AC12A}"/>
              </c:ext>
            </c:extLst>
          </c:dPt>
          <c:dPt>
            <c:idx val="4"/>
            <c:invertIfNegative val="0"/>
            <c:bubble3D val="0"/>
            <c:extLst>
              <c:ext xmlns:c16="http://schemas.microsoft.com/office/drawing/2014/chart" uri="{C3380CC4-5D6E-409C-BE32-E72D297353CC}">
                <c16:uniqueId val="{00000004-D7C0-A34D-BF8A-06DDD58AC12A}"/>
              </c:ext>
            </c:extLst>
          </c:dPt>
          <c:dPt>
            <c:idx val="5"/>
            <c:invertIfNegative val="0"/>
            <c:bubble3D val="0"/>
            <c:extLst>
              <c:ext xmlns:c16="http://schemas.microsoft.com/office/drawing/2014/chart" uri="{C3380CC4-5D6E-409C-BE32-E72D297353CC}">
                <c16:uniqueId val="{00000005-D7C0-A34D-BF8A-06DDD58AC12A}"/>
              </c:ext>
            </c:extLst>
          </c:dPt>
          <c:dPt>
            <c:idx val="6"/>
            <c:invertIfNegative val="0"/>
            <c:bubble3D val="0"/>
            <c:extLst>
              <c:ext xmlns:c16="http://schemas.microsoft.com/office/drawing/2014/chart" uri="{C3380CC4-5D6E-409C-BE32-E72D297353CC}">
                <c16:uniqueId val="{00000006-D7C0-A34D-BF8A-06DDD58AC12A}"/>
              </c:ext>
            </c:extLst>
          </c:dPt>
          <c:dLbls>
            <c:numFmt formatCode="#,##0.0" sourceLinked="0"/>
            <c:spPr>
              <a:noFill/>
              <a:ln w="25968">
                <a:noFill/>
              </a:ln>
            </c:spPr>
            <c:txPr>
              <a:bodyPr wrap="square" lIns="38100" tIns="19050" rIns="38100" bIns="19050" anchor="ctr">
                <a:spAutoFit/>
              </a:bodyPr>
              <a:lstStyle/>
              <a:p>
                <a:pPr>
                  <a:defRPr sz="900" b="1" i="0" u="none" strike="noStrike" baseline="0">
                    <a:solidFill>
                      <a:srgbClr val="666666"/>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Piensan de manera similar a los seres humanos</c:v>
                </c:pt>
                <c:pt idx="1">
                  <c:v>Tienen la capacidad de planificar sus acciones de manera similar a la de los seres humanos</c:v>
                </c:pt>
                <c:pt idx="2">
                  <c:v>Tienen la capacidad de razonar</c:v>
                </c:pt>
                <c:pt idx="3">
                  <c:v>Tienen la capacidad del lenguaje</c:v>
                </c:pt>
                <c:pt idx="4">
                  <c:v>Tienen memoria y recuerdos muy parecidos a los de los seres humanos</c:v>
                </c:pt>
              </c:strCache>
            </c:strRef>
          </c:cat>
          <c:val>
            <c:numRef>
              <c:f>Sheet1!$B$3:$B$7</c:f>
              <c:numCache>
                <c:formatCode>0.0</c:formatCode>
                <c:ptCount val="5"/>
                <c:pt idx="0">
                  <c:v>4.5999999999999996</c:v>
                </c:pt>
                <c:pt idx="1">
                  <c:v>4.7</c:v>
                </c:pt>
                <c:pt idx="2">
                  <c:v>5.2</c:v>
                </c:pt>
                <c:pt idx="3">
                  <c:v>5.5</c:v>
                </c:pt>
                <c:pt idx="4">
                  <c:v>6.6</c:v>
                </c:pt>
              </c:numCache>
            </c:numRef>
          </c:val>
          <c:extLst>
            <c:ext xmlns:c16="http://schemas.microsoft.com/office/drawing/2014/chart" uri="{C3380CC4-5D6E-409C-BE32-E72D297353CC}">
              <c16:uniqueId val="{00000007-D7C0-A34D-BF8A-06DDD58AC12A}"/>
            </c:ext>
          </c:extLst>
        </c:ser>
        <c:dLbls>
          <c:showLegendKey val="0"/>
          <c:showVal val="1"/>
          <c:showCatName val="0"/>
          <c:showSerName val="0"/>
          <c:showPercent val="0"/>
          <c:showBubbleSize val="0"/>
        </c:dLbls>
        <c:gapWidth val="80"/>
        <c:axId val="410601024"/>
        <c:axId val="410600240"/>
      </c:barChart>
      <c:catAx>
        <c:axId val="410601024"/>
        <c:scaling>
          <c:orientation val="minMax"/>
        </c:scaling>
        <c:delete val="0"/>
        <c:axPos val="l"/>
        <c:numFmt formatCode="General" sourceLinked="1"/>
        <c:majorTickMark val="out"/>
        <c:minorTickMark val="none"/>
        <c:tickLblPos val="nextTo"/>
        <c:txPr>
          <a:bodyPr/>
          <a:lstStyle/>
          <a:p>
            <a:pPr>
              <a:defRPr sz="900" b="1">
                <a:solidFill>
                  <a:srgbClr val="666666"/>
                </a:solidFill>
                <a:latin typeface="BentonSansBBVA Book" pitchFamily="2" charset="77"/>
                <a:cs typeface="Calibri" panose="020F0502020204030204" pitchFamily="34" charset="0"/>
              </a:defRPr>
            </a:pPr>
            <a:endParaRPr lang="es-ES"/>
          </a:p>
        </c:txPr>
        <c:crossAx val="410600240"/>
        <c:crosses val="autoZero"/>
        <c:auto val="1"/>
        <c:lblAlgn val="ctr"/>
        <c:lblOffset val="100"/>
        <c:noMultiLvlLbl val="0"/>
      </c:catAx>
      <c:valAx>
        <c:axId val="410600240"/>
        <c:scaling>
          <c:orientation val="minMax"/>
          <c:max val="10"/>
          <c:min val="0"/>
        </c:scaling>
        <c:delete val="0"/>
        <c:axPos val="b"/>
        <c:majorGridlines>
          <c:spPr>
            <a:ln w="3246">
              <a:solidFill>
                <a:srgbClr val="1464A5">
                  <a:lumMod val="20000"/>
                  <a:lumOff val="80000"/>
                </a:srgbClr>
              </a:solidFill>
              <a:prstDash val="solid"/>
            </a:ln>
          </c:spPr>
        </c:majorGridlines>
        <c:numFmt formatCode="#,##0" sourceLinked="0"/>
        <c:majorTickMark val="out"/>
        <c:minorTickMark val="none"/>
        <c:tickLblPos val="nextTo"/>
        <c:spPr>
          <a:ln w="3246">
            <a:noFill/>
            <a:prstDash val="solid"/>
          </a:ln>
        </c:spPr>
        <c:txPr>
          <a:bodyPr rot="0" vert="horz"/>
          <a:lstStyle/>
          <a:p>
            <a:pPr>
              <a:defRPr sz="600" b="0" i="0" u="none" strike="noStrike" baseline="0">
                <a:solidFill>
                  <a:srgbClr val="666666"/>
                </a:solidFill>
                <a:latin typeface="+mj-lt"/>
                <a:ea typeface="Century Gothic"/>
                <a:cs typeface="Calibri" panose="020F0502020204030204" pitchFamily="34" charset="0"/>
              </a:defRPr>
            </a:pPr>
            <a:endParaRPr lang="es-ES"/>
          </a:p>
        </c:txPr>
        <c:crossAx val="410601024"/>
        <c:crosses val="autoZero"/>
        <c:crossBetween val="between"/>
        <c:majorUnit val="2"/>
      </c:valAx>
      <c:spPr>
        <a:noFill/>
        <a:ln w="25400">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0EF48BB-4A71-4540-8734-19C6FF3B4C4F}"/>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s-AR" dirty="0"/>
          </a:p>
        </p:txBody>
      </p:sp>
      <p:sp>
        <p:nvSpPr>
          <p:cNvPr id="3" name="Marcador de fecha 2">
            <a:extLst>
              <a:ext uri="{FF2B5EF4-FFF2-40B4-BE49-F238E27FC236}">
                <a16:creationId xmlns:a16="http://schemas.microsoft.com/office/drawing/2014/main" id="{069E4697-D4BF-744F-B56E-0E5013153D2F}"/>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6952697-7EE8-DE40-8BF2-0DEDBE0D547E}" type="datetimeFigureOut">
              <a:rPr lang="es-AR" smtClean="0"/>
              <a:t>26/2/25</a:t>
            </a:fld>
            <a:endParaRPr lang="es-AR" dirty="0"/>
          </a:p>
        </p:txBody>
      </p:sp>
      <p:sp>
        <p:nvSpPr>
          <p:cNvPr id="4" name="Marcador de pie de página 3">
            <a:extLst>
              <a:ext uri="{FF2B5EF4-FFF2-40B4-BE49-F238E27FC236}">
                <a16:creationId xmlns:a16="http://schemas.microsoft.com/office/drawing/2014/main" id="{70489FF3-5BB6-614F-B435-4049BAB75716}"/>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s-AR" dirty="0"/>
          </a:p>
        </p:txBody>
      </p:sp>
      <p:sp>
        <p:nvSpPr>
          <p:cNvPr id="5" name="Marcador de número de diapositiva 4">
            <a:extLst>
              <a:ext uri="{FF2B5EF4-FFF2-40B4-BE49-F238E27FC236}">
                <a16:creationId xmlns:a16="http://schemas.microsoft.com/office/drawing/2014/main" id="{DBA148F6-AA63-5043-9AF1-D08BE78FD7FA}"/>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2AA3D037-06C3-C74A-9BDD-AAD3CC507315}" type="slidenum">
              <a:rPr lang="es-AR" smtClean="0"/>
              <a:t>‹Nº›</a:t>
            </a:fld>
            <a:endParaRPr lang="es-AR" dirty="0"/>
          </a:p>
        </p:txBody>
      </p:sp>
      <p:pic>
        <p:nvPicPr>
          <p:cNvPr id="6" name="Google Shape;278;p11">
            <a:extLst>
              <a:ext uri="{FF2B5EF4-FFF2-40B4-BE49-F238E27FC236}">
                <a16:creationId xmlns:a16="http://schemas.microsoft.com/office/drawing/2014/main" id="{25ABEC77-8BBF-8B48-BA6C-8C5D47D4256E}"/>
              </a:ext>
            </a:extLst>
          </p:cNvPr>
          <p:cNvPicPr preferRelativeResize="0"/>
          <p:nvPr/>
        </p:nvPicPr>
        <p:blipFill rotWithShape="1">
          <a:blip r:embed="rId2">
            <a:alphaModFix/>
          </a:blip>
          <a:srcRect/>
          <a:stretch/>
        </p:blipFill>
        <p:spPr>
          <a:xfrm>
            <a:off x="118553" y="94393"/>
            <a:ext cx="1429111" cy="454287"/>
          </a:xfrm>
          <a:prstGeom prst="rect">
            <a:avLst/>
          </a:prstGeom>
          <a:noFill/>
          <a:ln>
            <a:noFill/>
          </a:ln>
        </p:spPr>
      </p:pic>
    </p:spTree>
    <p:extLst>
      <p:ext uri="{BB962C8B-B14F-4D97-AF65-F5344CB8AC3E}">
        <p14:creationId xmlns:p14="http://schemas.microsoft.com/office/powerpoint/2010/main" val="421950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8"/>
            <a:ext cx="2945659" cy="495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377318"/>
            <a:ext cx="2945659" cy="495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79768" y="4751219"/>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 name="Google Shape;33;p2: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40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9779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61940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36236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79768" y="4751219"/>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 name="Google Shape;33;p2: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073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79768" y="4751219"/>
            <a:ext cx="5438140" cy="38873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BBVABentonSans" panose="00000000000000020000" pitchFamily="2" charset="0"/>
            </a:endParaRPr>
          </a:p>
        </p:txBody>
      </p:sp>
      <p:sp>
        <p:nvSpPr>
          <p:cNvPr id="43" name="Google Shape;43;p3: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2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407565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1136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75218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48738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50721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102829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ólo el título" userDrawn="1">
  <p:cSld name="TITLE_ONLY">
    <p:spTree>
      <p:nvGrpSpPr>
        <p:cNvPr id="1" name="Shape 10"/>
        <p:cNvGrpSpPr/>
        <p:nvPr/>
      </p:nvGrpSpPr>
      <p:grpSpPr>
        <a:xfrm>
          <a:off x="0" y="0"/>
          <a:ext cx="0" cy="0"/>
          <a:chOff x="0" y="0"/>
          <a:chExt cx="0" cy="0"/>
        </a:xfrm>
      </p:grpSpPr>
      <p:sp>
        <p:nvSpPr>
          <p:cNvPr id="11" name="Google Shape;11;p18"/>
          <p:cNvSpPr/>
          <p:nvPr/>
        </p:nvSpPr>
        <p:spPr>
          <a:xfrm>
            <a:off x="8868798" y="0"/>
            <a:ext cx="279399" cy="167640"/>
          </a:xfrm>
          <a:custGeom>
            <a:avLst/>
            <a:gdLst/>
            <a:ahLst/>
            <a:cxnLst/>
            <a:rect l="l" t="t" r="r" b="b"/>
            <a:pathLst>
              <a:path w="279399" h="167640" extrusionOk="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 name="Google Shape;13;p18"/>
          <p:cNvSpPr txBox="1"/>
          <p:nvPr/>
        </p:nvSpPr>
        <p:spPr>
          <a:xfrm>
            <a:off x="8915719" y="31388"/>
            <a:ext cx="212696" cy="107722"/>
          </a:xfrm>
          <a:prstGeom prst="rect">
            <a:avLst/>
          </a:prstGeom>
          <a:noFill/>
          <a:ln>
            <a:noFill/>
          </a:ln>
        </p:spPr>
        <p:txBody>
          <a:bodyPr spcFirstLastPara="1" wrap="square" lIns="0" tIns="0" rIns="0" bIns="0" anchor="t" anchorCtr="0">
            <a:spAutoFit/>
          </a:bodyPr>
          <a:lstStyle/>
          <a:p>
            <a:pPr marL="0" marR="5143" lvl="0" indent="0" algn="ctr" rtl="0">
              <a:spcBef>
                <a:spcPts val="0"/>
              </a:spcBef>
              <a:spcAft>
                <a:spcPts val="0"/>
              </a:spcAft>
              <a:buNone/>
            </a:pPr>
            <a:fld id="{00000000-1234-1234-1234-123412341234}" type="slidenum">
              <a:rPr lang="es-AR" sz="700" b="0" i="0" u="none" strike="noStrike" cap="none">
                <a:solidFill>
                  <a:schemeClr val="lt1"/>
                </a:solidFill>
                <a:latin typeface="Arial"/>
                <a:ea typeface="Arial"/>
                <a:cs typeface="Arial"/>
                <a:sym typeface="Arial"/>
              </a:rPr>
              <a:t>‹Nº›</a:t>
            </a:fld>
            <a:endParaRPr sz="900" b="1" i="0" u="none" strike="noStrike" cap="none" dirty="0">
              <a:solidFill>
                <a:schemeClr val="lt1"/>
              </a:solidFill>
              <a:latin typeface="Arial"/>
              <a:ea typeface="Arial"/>
              <a:cs typeface="Arial"/>
              <a:sym typeface="Arial"/>
            </a:endParaRPr>
          </a:p>
        </p:txBody>
      </p:sp>
      <p:sp>
        <p:nvSpPr>
          <p:cNvPr id="14" name="Google Shape;14;p18"/>
          <p:cNvSpPr txBox="1"/>
          <p:nvPr/>
        </p:nvSpPr>
        <p:spPr>
          <a:xfrm>
            <a:off x="6254804" y="40640"/>
            <a:ext cx="2582022" cy="107722"/>
          </a:xfrm>
          <a:prstGeom prst="rect">
            <a:avLst/>
          </a:prstGeom>
          <a:noFill/>
          <a:ln>
            <a:noFill/>
          </a:ln>
        </p:spPr>
        <p:txBody>
          <a:bodyPr spcFirstLastPara="1" wrap="square" lIns="0" tIns="0" rIns="0" bIns="0" anchor="t" anchorCtr="0">
            <a:spAutoFit/>
          </a:bodyPr>
          <a:lstStyle/>
          <a:p>
            <a:pPr marL="0" marR="5143" lvl="0" indent="0" algn="r" rtl="0">
              <a:spcBef>
                <a:spcPts val="0"/>
              </a:spcBef>
              <a:spcAft>
                <a:spcPts val="0"/>
              </a:spcAft>
              <a:buNone/>
            </a:pPr>
            <a:r>
              <a:rPr lang="es-AR" sz="700" b="0" i="0" u="none" strike="noStrike" cap="none" dirty="0">
                <a:solidFill>
                  <a:schemeClr val="accent3"/>
                </a:solidFill>
                <a:latin typeface="Arial"/>
                <a:ea typeface="Arial"/>
                <a:cs typeface="Arial"/>
                <a:sym typeface="Arial"/>
              </a:rPr>
              <a:t>Percepciones de la Naturaleza y los Animales 2025</a:t>
            </a:r>
            <a:endParaRPr sz="700" b="1" i="0" u="none" strike="noStrike" cap="none" dirty="0">
              <a:solidFill>
                <a:schemeClr val="accent3"/>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CCC11-341A-DB37-0AE7-0F1E6B2264C6}"/>
              </a:ext>
            </a:extLst>
          </p:cNvPr>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1BAC413-8D62-7EC3-B4B8-845D67104BA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81D049-96AE-B6F0-DE44-53DB8634192A}"/>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5" name="Marcador de pie de página 4">
            <a:extLst>
              <a:ext uri="{FF2B5EF4-FFF2-40B4-BE49-F238E27FC236}">
                <a16:creationId xmlns:a16="http://schemas.microsoft.com/office/drawing/2014/main" id="{D34B2B00-3E7B-0B1E-84E4-8E03C04527F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0D0F9AF-A371-F28D-1BBC-5B6799488922}"/>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8" name="Google Shape;278;p11">
            <a:extLst>
              <a:ext uri="{FF2B5EF4-FFF2-40B4-BE49-F238E27FC236}">
                <a16:creationId xmlns:a16="http://schemas.microsoft.com/office/drawing/2014/main" id="{7DB63B48-1654-C54A-9F6D-C6540A97850C}"/>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218003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8EDB0-1282-02E0-4B34-BA6D71E1F8A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3D59A9E-6D87-8047-A5F4-1821C3B8AAD0}"/>
              </a:ext>
            </a:extLst>
          </p:cNvPr>
          <p:cNvSpPr>
            <a:spLocks noGrp="1"/>
          </p:cNvSpPr>
          <p:nvPr>
            <p:ph sz="half" idx="1"/>
          </p:nvPr>
        </p:nvSpPr>
        <p:spPr>
          <a:xfrm>
            <a:off x="62865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8DDA4FE-8B99-C258-0AE0-79F77D456E8C}"/>
              </a:ext>
            </a:extLst>
          </p:cNvPr>
          <p:cNvSpPr>
            <a:spLocks noGrp="1"/>
          </p:cNvSpPr>
          <p:nvPr>
            <p:ph sz="half" idx="2"/>
          </p:nvPr>
        </p:nvSpPr>
        <p:spPr>
          <a:xfrm>
            <a:off x="464820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B745CBE-A872-EFCE-D9F3-CD68A999E84A}"/>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6" name="Marcador de pie de página 5">
            <a:extLst>
              <a:ext uri="{FF2B5EF4-FFF2-40B4-BE49-F238E27FC236}">
                <a16:creationId xmlns:a16="http://schemas.microsoft.com/office/drawing/2014/main" id="{F19A3D90-3C89-3A0D-7EBC-4FED10AFB2D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1A55DCE-793E-AB7B-D97E-BD27D274AC7D}"/>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9" name="Google Shape;278;p11">
            <a:extLst>
              <a:ext uri="{FF2B5EF4-FFF2-40B4-BE49-F238E27FC236}">
                <a16:creationId xmlns:a16="http://schemas.microsoft.com/office/drawing/2014/main" id="{39945F03-30BD-9148-AC5B-1BAAB9B15C40}"/>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133117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87448-469B-8F1B-1E86-4B6528F3686A}"/>
              </a:ext>
            </a:extLst>
          </p:cNvPr>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6F0E84-30D2-357C-EB32-4981A56B4A0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386753-6727-DE95-704E-A7F6D786396C}"/>
              </a:ext>
            </a:extLst>
          </p:cNvPr>
          <p:cNvSpPr>
            <a:spLocks noGrp="1"/>
          </p:cNvSpPr>
          <p:nvPr>
            <p:ph sz="half" idx="2"/>
          </p:nvPr>
        </p:nvSpPr>
        <p:spPr>
          <a:xfrm>
            <a:off x="630238" y="1879600"/>
            <a:ext cx="3868737"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2822E43-F654-2985-2BA4-C145660928A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FA7FC7-1442-05DA-E3C4-C486B417ED42}"/>
              </a:ext>
            </a:extLst>
          </p:cNvPr>
          <p:cNvSpPr>
            <a:spLocks noGrp="1"/>
          </p:cNvSpPr>
          <p:nvPr>
            <p:ph sz="quarter" idx="4"/>
          </p:nvPr>
        </p:nvSpPr>
        <p:spPr>
          <a:xfrm>
            <a:off x="4629150" y="1879600"/>
            <a:ext cx="3887788"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8A18F98-386E-1D63-D419-91A54C3D9DA0}"/>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8" name="Marcador de pie de página 7">
            <a:extLst>
              <a:ext uri="{FF2B5EF4-FFF2-40B4-BE49-F238E27FC236}">
                <a16:creationId xmlns:a16="http://schemas.microsoft.com/office/drawing/2014/main" id="{333CB366-A4F4-B915-0ACB-40C9B8039EF4}"/>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33E3230-76F2-E8EC-2722-D5B0247EAF65}"/>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11" name="Google Shape;278;p11">
            <a:extLst>
              <a:ext uri="{FF2B5EF4-FFF2-40B4-BE49-F238E27FC236}">
                <a16:creationId xmlns:a16="http://schemas.microsoft.com/office/drawing/2014/main" id="{3E23A80F-7A78-CC4E-A0C8-83A3D69FB41F}"/>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185171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8C86D-7231-A3ED-61D6-12E3311B4F7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DFE8119-2CBD-C915-2290-9ABBEECD1C7B}"/>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4" name="Marcador de pie de página 3">
            <a:extLst>
              <a:ext uri="{FF2B5EF4-FFF2-40B4-BE49-F238E27FC236}">
                <a16:creationId xmlns:a16="http://schemas.microsoft.com/office/drawing/2014/main" id="{A9980A13-3CAE-6037-CE32-82267A26012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0E406766-25B1-9073-441B-8596FA37CA3A}"/>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7" name="Google Shape;278;p11">
            <a:extLst>
              <a:ext uri="{FF2B5EF4-FFF2-40B4-BE49-F238E27FC236}">
                <a16:creationId xmlns:a16="http://schemas.microsoft.com/office/drawing/2014/main" id="{136AF514-B1AF-9140-AD18-577A2AE9A4BC}"/>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636016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2F28C6-0E2E-A85B-307A-C558C6E55E74}"/>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3" name="Marcador de pie de página 2">
            <a:extLst>
              <a:ext uri="{FF2B5EF4-FFF2-40B4-BE49-F238E27FC236}">
                <a16:creationId xmlns:a16="http://schemas.microsoft.com/office/drawing/2014/main" id="{22877397-394C-9E3F-B741-53B609869FC3}"/>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F7520534-DA2A-EA0B-AB45-47DE53265D2C}"/>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7" name="Google Shape;278;p11">
            <a:extLst>
              <a:ext uri="{FF2B5EF4-FFF2-40B4-BE49-F238E27FC236}">
                <a16:creationId xmlns:a16="http://schemas.microsoft.com/office/drawing/2014/main" id="{2018BE2A-2897-C946-9888-F842A775D1A4}"/>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89605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982C8-E37B-39CD-E220-D061FA2DE7E7}"/>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BD5EFC-C03B-5C46-83AF-2CE98C796E6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F45B719-D980-635F-9128-2F2A74CE2EF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4A7A4F-BAF1-78FB-E6C3-6E07206A7DD2}"/>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6" name="Marcador de pie de página 5">
            <a:extLst>
              <a:ext uri="{FF2B5EF4-FFF2-40B4-BE49-F238E27FC236}">
                <a16:creationId xmlns:a16="http://schemas.microsoft.com/office/drawing/2014/main" id="{9C8DF607-7E37-276B-B97D-0039A6C4656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E6B2A82-876A-893A-1076-09CE7865CA95}"/>
              </a:ext>
            </a:extLst>
          </p:cNvPr>
          <p:cNvSpPr>
            <a:spLocks noGrp="1"/>
          </p:cNvSpPr>
          <p:nvPr>
            <p:ph type="sldNum" sz="quarter" idx="12"/>
          </p:nvPr>
        </p:nvSpPr>
        <p:spPr/>
        <p:txBody>
          <a:bodyPr/>
          <a:lstStyle/>
          <a:p>
            <a:fld id="{E7D2D51E-07D2-FA42-BF9A-3F862BFD7127}" type="slidenum">
              <a:rPr lang="es-ES" smtClean="0"/>
              <a:t>‹Nº›</a:t>
            </a:fld>
            <a:endParaRPr lang="es-ES" dirty="0"/>
          </a:p>
        </p:txBody>
      </p:sp>
    </p:spTree>
    <p:extLst>
      <p:ext uri="{BB962C8B-B14F-4D97-AF65-F5344CB8AC3E}">
        <p14:creationId xmlns:p14="http://schemas.microsoft.com/office/powerpoint/2010/main" val="55405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E4E11-3125-674C-03FF-6B2D32C3978D}"/>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545D37F-CCEF-AE51-DADD-C68FA23931E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19FB2E2-4B9F-37EF-FDD6-AA439A1966E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D4EB8B-4262-CEAD-5FBB-B61281BC4C7E}"/>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6" name="Marcador de pie de página 5">
            <a:extLst>
              <a:ext uri="{FF2B5EF4-FFF2-40B4-BE49-F238E27FC236}">
                <a16:creationId xmlns:a16="http://schemas.microsoft.com/office/drawing/2014/main" id="{37AC71A5-05CB-898A-3F64-D59D6EFE42F2}"/>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6C1269D0-DCD9-B8E7-DEBA-27F641589ED4}"/>
              </a:ext>
            </a:extLst>
          </p:cNvPr>
          <p:cNvSpPr>
            <a:spLocks noGrp="1"/>
          </p:cNvSpPr>
          <p:nvPr>
            <p:ph type="sldNum" sz="quarter" idx="12"/>
          </p:nvPr>
        </p:nvSpPr>
        <p:spPr/>
        <p:txBody>
          <a:bodyPr/>
          <a:lstStyle/>
          <a:p>
            <a:fld id="{E7D2D51E-07D2-FA42-BF9A-3F862BFD7127}" type="slidenum">
              <a:rPr lang="es-ES" smtClean="0"/>
              <a:t>‹Nº›</a:t>
            </a:fld>
            <a:endParaRPr lang="es-ES" dirty="0"/>
          </a:p>
        </p:txBody>
      </p:sp>
    </p:spTree>
    <p:extLst>
      <p:ext uri="{BB962C8B-B14F-4D97-AF65-F5344CB8AC3E}">
        <p14:creationId xmlns:p14="http://schemas.microsoft.com/office/powerpoint/2010/main" val="205618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E4330-6A2A-7F64-D4CF-BD457B6EFCA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3EB6F17-A0C0-1686-88A8-E18E1388FB0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BB7462-CC11-B74E-09D8-2B27B8FC951A}"/>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5" name="Marcador de pie de página 4">
            <a:extLst>
              <a:ext uri="{FF2B5EF4-FFF2-40B4-BE49-F238E27FC236}">
                <a16:creationId xmlns:a16="http://schemas.microsoft.com/office/drawing/2014/main" id="{511C921B-B464-9D22-14A5-7E02408EB3B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8ABF64B-2511-4F9B-AD88-386A14D3C122}"/>
              </a:ext>
            </a:extLst>
          </p:cNvPr>
          <p:cNvSpPr>
            <a:spLocks noGrp="1"/>
          </p:cNvSpPr>
          <p:nvPr>
            <p:ph type="sldNum" sz="quarter" idx="12"/>
          </p:nvPr>
        </p:nvSpPr>
        <p:spPr/>
        <p:txBody>
          <a:bodyPr/>
          <a:lstStyle/>
          <a:p>
            <a:fld id="{E7D2D51E-07D2-FA42-BF9A-3F862BFD7127}" type="slidenum">
              <a:rPr lang="es-ES" smtClean="0"/>
              <a:t>‹Nº›</a:t>
            </a:fld>
            <a:endParaRPr lang="es-ES" dirty="0"/>
          </a:p>
        </p:txBody>
      </p:sp>
    </p:spTree>
    <p:extLst>
      <p:ext uri="{BB962C8B-B14F-4D97-AF65-F5344CB8AC3E}">
        <p14:creationId xmlns:p14="http://schemas.microsoft.com/office/powerpoint/2010/main" val="189176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7EF1EE-BADB-F5BE-1E1A-59259CB30009}"/>
              </a:ext>
            </a:extLst>
          </p:cNvPr>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78286E-6F9B-3FEA-A7D7-F560F73302A9}"/>
              </a:ext>
            </a:extLst>
          </p:cNvPr>
          <p:cNvSpPr>
            <a:spLocks noGrp="1"/>
          </p:cNvSpPr>
          <p:nvPr>
            <p:ph type="body" orient="vert" idx="1"/>
          </p:nvPr>
        </p:nvSpPr>
        <p:spPr>
          <a:xfrm>
            <a:off x="628650" y="274638"/>
            <a:ext cx="5762625" cy="43576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BFB6D0-1E49-D5FD-3DDF-E87981681717}"/>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5" name="Marcador de pie de página 4">
            <a:extLst>
              <a:ext uri="{FF2B5EF4-FFF2-40B4-BE49-F238E27FC236}">
                <a16:creationId xmlns:a16="http://schemas.microsoft.com/office/drawing/2014/main" id="{FF597EBC-C544-74E5-3966-76210161A36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E2BEF03-72CA-C3CA-20BC-BFE6FDDFDBD3}"/>
              </a:ext>
            </a:extLst>
          </p:cNvPr>
          <p:cNvSpPr>
            <a:spLocks noGrp="1"/>
          </p:cNvSpPr>
          <p:nvPr>
            <p:ph type="sldNum" sz="quarter" idx="12"/>
          </p:nvPr>
        </p:nvSpPr>
        <p:spPr/>
        <p:txBody>
          <a:bodyPr/>
          <a:lstStyle/>
          <a:p>
            <a:fld id="{E7D2D51E-07D2-FA42-BF9A-3F862BFD7127}" type="slidenum">
              <a:rPr lang="es-ES" smtClean="0"/>
              <a:t>‹Nº›</a:t>
            </a:fld>
            <a:endParaRPr lang="es-ES" dirty="0"/>
          </a:p>
        </p:txBody>
      </p:sp>
    </p:spTree>
    <p:extLst>
      <p:ext uri="{BB962C8B-B14F-4D97-AF65-F5344CB8AC3E}">
        <p14:creationId xmlns:p14="http://schemas.microsoft.com/office/powerpoint/2010/main" val="175949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32420484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75958-6DCD-B610-4FB1-5C557E723AE0}"/>
              </a:ext>
            </a:extLst>
          </p:cNvPr>
          <p:cNvSpPr>
            <a:spLocks noGrp="1"/>
          </p:cNvSpPr>
          <p:nvPr>
            <p:ph type="title"/>
          </p:nvPr>
        </p:nvSpPr>
        <p:spPr>
          <a:xfrm>
            <a:off x="628650" y="274638"/>
            <a:ext cx="7886700" cy="993775"/>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909793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6" name="Google Shape;17;p19">
            <a:extLst>
              <a:ext uri="{FF2B5EF4-FFF2-40B4-BE49-F238E27FC236}">
                <a16:creationId xmlns:a16="http://schemas.microsoft.com/office/drawing/2014/main" id="{DDCF7FDB-5B4C-D245-951C-9A2E1714DFED}"/>
              </a:ext>
            </a:extLst>
          </p:cNvPr>
          <p:cNvPicPr preferRelativeResize="0"/>
          <p:nvPr userDrawn="1"/>
        </p:nvPicPr>
        <p:blipFill rotWithShape="1">
          <a:blip r:embed="rId3">
            <a:alphaModFix/>
          </a:blip>
          <a:srcRect/>
          <a:stretch/>
        </p:blipFill>
        <p:spPr>
          <a:xfrm>
            <a:off x="505041" y="393785"/>
            <a:ext cx="1644629" cy="521348"/>
          </a:xfrm>
          <a:prstGeom prst="rect">
            <a:avLst/>
          </a:prstGeom>
          <a:noFill/>
          <a:ln>
            <a:noFill/>
          </a:ln>
        </p:spPr>
      </p:pic>
    </p:spTree>
    <p:extLst>
      <p:ext uri="{BB962C8B-B14F-4D97-AF65-F5344CB8AC3E}">
        <p14:creationId xmlns:p14="http://schemas.microsoft.com/office/powerpoint/2010/main" val="103639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5" name="Google Shape;17;p19">
            <a:extLst>
              <a:ext uri="{FF2B5EF4-FFF2-40B4-BE49-F238E27FC236}">
                <a16:creationId xmlns:a16="http://schemas.microsoft.com/office/drawing/2014/main" id="{EE219D87-4FF0-A54B-B1E5-9BF8C447FA94}"/>
              </a:ext>
            </a:extLst>
          </p:cNvPr>
          <p:cNvPicPr preferRelativeResize="0"/>
          <p:nvPr userDrawn="1"/>
        </p:nvPicPr>
        <p:blipFill rotWithShape="1">
          <a:blip r:embed="rId2">
            <a:alphaModFix/>
          </a:blip>
          <a:srcRect/>
          <a:stretch/>
        </p:blipFill>
        <p:spPr>
          <a:xfrm>
            <a:off x="505041" y="393785"/>
            <a:ext cx="1644629" cy="521348"/>
          </a:xfrm>
          <a:prstGeom prst="rect">
            <a:avLst/>
          </a:prstGeom>
          <a:noFill/>
          <a:ln>
            <a:noFill/>
          </a:ln>
        </p:spPr>
      </p:pic>
    </p:spTree>
    <p:extLst>
      <p:ext uri="{BB962C8B-B14F-4D97-AF65-F5344CB8AC3E}">
        <p14:creationId xmlns:p14="http://schemas.microsoft.com/office/powerpoint/2010/main" val="2119755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Google Shape;17;p19">
            <a:extLst>
              <a:ext uri="{FF2B5EF4-FFF2-40B4-BE49-F238E27FC236}">
                <a16:creationId xmlns:a16="http://schemas.microsoft.com/office/drawing/2014/main" id="{DFE64322-B338-0C48-8FA3-5D595A8C6184}"/>
              </a:ext>
            </a:extLst>
          </p:cNvPr>
          <p:cNvPicPr preferRelativeResize="0"/>
          <p:nvPr userDrawn="1"/>
        </p:nvPicPr>
        <p:blipFill rotWithShape="1">
          <a:blip r:embed="rId3">
            <a:alphaModFix/>
          </a:blip>
          <a:srcRect/>
          <a:stretch/>
        </p:blipFill>
        <p:spPr>
          <a:xfrm>
            <a:off x="505041" y="393785"/>
            <a:ext cx="1644629" cy="521348"/>
          </a:xfrm>
          <a:prstGeom prst="rect">
            <a:avLst/>
          </a:prstGeom>
          <a:noFill/>
          <a:ln>
            <a:noFill/>
          </a:ln>
        </p:spPr>
      </p:pic>
    </p:spTree>
    <p:extLst>
      <p:ext uri="{BB962C8B-B14F-4D97-AF65-F5344CB8AC3E}">
        <p14:creationId xmlns:p14="http://schemas.microsoft.com/office/powerpoint/2010/main" val="195363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a:buSzPct val="150000"/>
              <a:defRPr/>
            </a:pPr>
            <a:fld id="{A6A305E0-1484-441F-8A5B-692BE27C650C}" type="slidenum">
              <a:rPr lang="es-ES_tradnl" sz="700" smtClean="0">
                <a:solidFill>
                  <a:schemeClr val="bg1"/>
                </a:solidFill>
                <a:latin typeface="+mj-lt"/>
                <a:ea typeface="ＭＳ Ｐゴシック" pitchFamily="34" charset="-128"/>
                <a:cs typeface="BBVA Office Book"/>
              </a:rPr>
              <a:pPr marR="5143" algn="ctr" defTabSz="925670">
                <a:buSzPct val="150000"/>
                <a:defRPr/>
              </a:pPr>
              <a:t>‹Nº›</a:t>
            </a:fld>
            <a:endParaRPr lang="es-ES_tradnl" sz="900" b="1" spc="-5" dirty="0">
              <a:solidFill>
                <a:schemeClr val="bg1"/>
              </a:solidFill>
              <a:latin typeface="+mj-lt"/>
              <a:ea typeface="ＭＳ Ｐゴシック" pitchFamily="34" charset="-128"/>
              <a:cs typeface="BBVA Office Book"/>
            </a:endParaRPr>
          </a:p>
        </p:txBody>
      </p:sp>
      <p:sp>
        <p:nvSpPr>
          <p:cNvPr id="11" name="object 2"/>
          <p:cNvSpPr txBox="1"/>
          <p:nvPr userDrawn="1"/>
        </p:nvSpPr>
        <p:spPr>
          <a:xfrm>
            <a:off x="5682827" y="29832"/>
            <a:ext cx="3185971" cy="107722"/>
          </a:xfrm>
          <a:prstGeom prst="rect">
            <a:avLst/>
          </a:prstGeom>
        </p:spPr>
        <p:txBody>
          <a:bodyPr vert="horz" wrap="square" lIns="0" tIns="0" rIns="0" bIns="0" rtlCol="0">
            <a:spAutoFit/>
          </a:bodyPr>
          <a:lstStyle/>
          <a:p>
            <a:pPr marR="5143" algn="r" defTabSz="925670">
              <a:buSzPct val="150000"/>
              <a:defRPr/>
            </a:pPr>
            <a:r>
              <a:rPr lang="es-ES_tradnl" sz="700" spc="-5" dirty="0">
                <a:solidFill>
                  <a:schemeClr val="accent3"/>
                </a:solidFill>
                <a:latin typeface="+mj-lt"/>
                <a:ea typeface="ＭＳ Ｐゴシック" pitchFamily="34" charset="-128"/>
                <a:cs typeface="BBVA Office Light"/>
              </a:rPr>
              <a:t>Estudio Fundación BBVA Percepciones de la Naturaleza y </a:t>
            </a:r>
            <a:r>
              <a:rPr lang="es-ES_tradnl" sz="700" b="0" i="0" u="none" strike="noStrike" cap="none" spc="-5" dirty="0">
                <a:solidFill>
                  <a:schemeClr val="accent3"/>
                </a:solidFill>
                <a:latin typeface="Arial"/>
                <a:ea typeface="ＭＳ Ｐゴシック" pitchFamily="34" charset="-128"/>
                <a:cs typeface="BBVA Office Light"/>
                <a:sym typeface="Arial"/>
              </a:rPr>
              <a:t>los Animales </a:t>
            </a:r>
            <a:r>
              <a:rPr lang="es-ES_tradnl" sz="700" spc="-5" dirty="0">
                <a:solidFill>
                  <a:schemeClr val="accent3"/>
                </a:solidFill>
                <a:latin typeface="+mj-lt"/>
                <a:ea typeface="ＭＳ Ｐゴシック" pitchFamily="34" charset="-128"/>
                <a:cs typeface="BBVA Office Light"/>
              </a:rPr>
              <a:t>2025</a:t>
            </a:r>
            <a:endParaRPr lang="es-ES_tradnl" sz="700" b="1" spc="-5" dirty="0">
              <a:solidFill>
                <a:schemeClr val="accent3"/>
              </a:solidFill>
              <a:latin typeface="+mj-lt"/>
              <a:ea typeface="ＭＳ Ｐゴシック" pitchFamily="34" charset="-128"/>
              <a:cs typeface="BBVA Office Book"/>
            </a:endParaRPr>
          </a:p>
        </p:txBody>
      </p:sp>
    </p:spTree>
    <p:extLst>
      <p:ext uri="{BB962C8B-B14F-4D97-AF65-F5344CB8AC3E}">
        <p14:creationId xmlns:p14="http://schemas.microsoft.com/office/powerpoint/2010/main" val="1081162958"/>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dirty="0"/>
              <a:t>Haga clic en el icono para agregar una imagen</a:t>
            </a:r>
            <a:endParaRPr lang="es-ES_tradnl" dirty="0"/>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3732946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ólo el título" userDrawn="1">
  <p:cSld name="1_Sólo el título">
    <p:spTree>
      <p:nvGrpSpPr>
        <p:cNvPr id="1" name="Shape 10"/>
        <p:cNvGrpSpPr/>
        <p:nvPr/>
      </p:nvGrpSpPr>
      <p:grpSpPr>
        <a:xfrm>
          <a:off x="0" y="0"/>
          <a:ext cx="0" cy="0"/>
          <a:chOff x="0" y="0"/>
          <a:chExt cx="0" cy="0"/>
        </a:xfrm>
      </p:grpSpPr>
      <p:sp>
        <p:nvSpPr>
          <p:cNvPr id="11" name="Google Shape;11;p18"/>
          <p:cNvSpPr/>
          <p:nvPr/>
        </p:nvSpPr>
        <p:spPr>
          <a:xfrm>
            <a:off x="8868798" y="0"/>
            <a:ext cx="279399" cy="167640"/>
          </a:xfrm>
          <a:custGeom>
            <a:avLst/>
            <a:gdLst/>
            <a:ahLst/>
            <a:cxnLst/>
            <a:rect l="l" t="t" r="r" b="b"/>
            <a:pathLst>
              <a:path w="279399" h="167640" extrusionOk="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13" name="Google Shape;13;p18"/>
          <p:cNvSpPr txBox="1"/>
          <p:nvPr/>
        </p:nvSpPr>
        <p:spPr>
          <a:xfrm>
            <a:off x="8915719" y="31388"/>
            <a:ext cx="212696" cy="107722"/>
          </a:xfrm>
          <a:prstGeom prst="rect">
            <a:avLst/>
          </a:prstGeom>
          <a:noFill/>
          <a:ln>
            <a:noFill/>
          </a:ln>
        </p:spPr>
        <p:txBody>
          <a:bodyPr spcFirstLastPara="1" wrap="square" lIns="0" tIns="0" rIns="0" bIns="0" anchor="t" anchorCtr="0">
            <a:spAutoFit/>
          </a:bodyPr>
          <a:lstStyle/>
          <a:p>
            <a:pPr marL="0" marR="5143" lvl="0" indent="0" algn="ctr" rtl="0">
              <a:spcBef>
                <a:spcPts val="0"/>
              </a:spcBef>
              <a:spcAft>
                <a:spcPts val="0"/>
              </a:spcAft>
              <a:buNone/>
            </a:pPr>
            <a:fld id="{00000000-1234-1234-1234-123412341234}" type="slidenum">
              <a:rPr lang="es-AR" sz="700" b="0" i="0" u="none" strike="noStrike" cap="none">
                <a:solidFill>
                  <a:schemeClr val="lt1"/>
                </a:solidFill>
                <a:latin typeface="Arial"/>
                <a:ea typeface="Arial"/>
                <a:cs typeface="Arial"/>
                <a:sym typeface="Arial"/>
              </a:rPr>
              <a:t>‹Nº›</a:t>
            </a:fld>
            <a:endParaRPr sz="900" b="1" i="0" u="none" strike="noStrike" cap="none" dirty="0">
              <a:solidFill>
                <a:schemeClr val="lt1"/>
              </a:solidFill>
              <a:latin typeface="Arial"/>
              <a:ea typeface="Arial"/>
              <a:cs typeface="Arial"/>
              <a:sym typeface="Arial"/>
            </a:endParaRPr>
          </a:p>
        </p:txBody>
      </p:sp>
      <p:sp>
        <p:nvSpPr>
          <p:cNvPr id="14" name="Google Shape;14;p18"/>
          <p:cNvSpPr txBox="1"/>
          <p:nvPr/>
        </p:nvSpPr>
        <p:spPr>
          <a:xfrm>
            <a:off x="6254804" y="40640"/>
            <a:ext cx="2582022" cy="107722"/>
          </a:xfrm>
          <a:prstGeom prst="rect">
            <a:avLst/>
          </a:prstGeom>
          <a:noFill/>
          <a:ln>
            <a:noFill/>
          </a:ln>
        </p:spPr>
        <p:txBody>
          <a:bodyPr spcFirstLastPara="1" wrap="square" lIns="0" tIns="0" rIns="0" bIns="0" anchor="t" anchorCtr="0">
            <a:spAutoFit/>
          </a:bodyPr>
          <a:lstStyle/>
          <a:p>
            <a:pPr marL="0" marR="5143" lvl="0" indent="0" algn="r" rtl="0">
              <a:spcBef>
                <a:spcPts val="0"/>
              </a:spcBef>
              <a:spcAft>
                <a:spcPts val="0"/>
              </a:spcAft>
              <a:buNone/>
            </a:pPr>
            <a:r>
              <a:rPr lang="es-AR" sz="700" b="0" i="0" u="none" strike="noStrike" cap="none" dirty="0">
                <a:solidFill>
                  <a:schemeClr val="accent3"/>
                </a:solidFill>
                <a:latin typeface="Arial"/>
                <a:ea typeface="Arial"/>
                <a:cs typeface="Arial"/>
                <a:sym typeface="Arial"/>
              </a:rPr>
              <a:t>Encuesta Social General</a:t>
            </a:r>
            <a:endParaRPr sz="700" b="1" i="0" u="none" strike="noStrike" cap="none" dirty="0">
              <a:solidFill>
                <a:schemeClr val="accent3"/>
              </a:solidFill>
              <a:latin typeface="Arial"/>
              <a:ea typeface="Arial"/>
              <a:cs typeface="Arial"/>
              <a:sym typeface="Arial"/>
            </a:endParaRPr>
          </a:p>
        </p:txBody>
      </p:sp>
    </p:spTree>
    <p:extLst>
      <p:ext uri="{BB962C8B-B14F-4D97-AF65-F5344CB8AC3E}">
        <p14:creationId xmlns:p14="http://schemas.microsoft.com/office/powerpoint/2010/main" val="1426434453"/>
      </p:ext>
    </p:extLst>
  </p:cSld>
  <p:clrMapOvr>
    <a:masterClrMapping/>
  </p:clrMapOvr>
  <p:extLst>
    <p:ext uri="{DCECCB84-F9BA-43D5-87BE-67443E8EF086}">
      <p15:sldGuideLst xmlns:p15="http://schemas.microsoft.com/office/powerpoint/2012/main">
        <p15:guide id="1" orient="horz" pos="327" userDrawn="1">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17896980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6CD637A9-5513-FD47-B520-4B0E5DAF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56637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4DCCF64C-95BB-7D41-B7D3-B4EA07968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51070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17F63F63-46C1-9C46-8F3B-887DAC8B8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151816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rtada 1">
  <p:cSld name="Portada 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464500" y="1493134"/>
            <a:ext cx="4763158" cy="1944547"/>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 name="Google Shape;17;p19"/>
          <p:cNvPicPr preferRelativeResize="0"/>
          <p:nvPr/>
        </p:nvPicPr>
        <p:blipFill rotWithShape="1">
          <a:blip r:embed="rId3">
            <a:alphaModFix/>
          </a:blip>
          <a:srcRect/>
          <a:stretch/>
        </p:blipFill>
        <p:spPr>
          <a:xfrm>
            <a:off x="505041" y="393785"/>
            <a:ext cx="1644629" cy="52134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s-ES" kern="1200" dirty="0">
              <a:solidFill>
                <a:srgbClr val="FFFFFF"/>
              </a:solidFill>
            </a:endParaRPr>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hangingPunct="1">
              <a:buSzPct val="150000"/>
              <a:defRPr/>
            </a:pPr>
            <a:fld id="{A6A305E0-1484-441F-8A5B-692BE27C650C}" type="slidenum">
              <a:rPr lang="es-ES_tradnl" sz="700" kern="1200" smtClean="0">
                <a:solidFill>
                  <a:srgbClr val="FFFFFF"/>
                </a:solidFill>
                <a:latin typeface="BBVABentonSans"/>
                <a:ea typeface="ＭＳ Ｐゴシック" pitchFamily="34" charset="-128"/>
                <a:cs typeface="BBVA Office Book"/>
              </a:rPr>
              <a:pPr marR="5143" algn="ctr" defTabSz="925670" hangingPunct="1">
                <a:buSzPct val="150000"/>
                <a:defRPr/>
              </a:pPr>
              <a:t>‹Nº›</a:t>
            </a:fld>
            <a:endParaRPr lang="es-ES_tradnl" sz="900" b="1" kern="1200" spc="-5" dirty="0">
              <a:solidFill>
                <a:srgbClr val="FFFFFF"/>
              </a:solidFill>
              <a:latin typeface="BBVABentonSans"/>
              <a:ea typeface="ＭＳ Ｐゴシック" pitchFamily="34" charset="-128"/>
              <a:cs typeface="BBVA Office Book"/>
            </a:endParaRPr>
          </a:p>
        </p:txBody>
      </p:sp>
      <p:sp>
        <p:nvSpPr>
          <p:cNvPr id="3" name="object 2">
            <a:extLst>
              <a:ext uri="{FF2B5EF4-FFF2-40B4-BE49-F238E27FC236}">
                <a16:creationId xmlns:a16="http://schemas.microsoft.com/office/drawing/2014/main" id="{21FC3D76-554D-9FE3-1023-7440A599A13C}"/>
              </a:ext>
            </a:extLst>
          </p:cNvPr>
          <p:cNvSpPr txBox="1"/>
          <p:nvPr userDrawn="1"/>
        </p:nvSpPr>
        <p:spPr>
          <a:xfrm>
            <a:off x="5737013" y="0"/>
            <a:ext cx="3131785" cy="107722"/>
          </a:xfrm>
          <a:prstGeom prst="rect">
            <a:avLst/>
          </a:prstGeom>
        </p:spPr>
        <p:txBody>
          <a:bodyPr vert="horz" wrap="square" lIns="0" tIns="0" rIns="0" bIns="0" rtlCol="0">
            <a:spAutoFit/>
          </a:bodyPr>
          <a:lstStyle/>
          <a:p>
            <a:pPr marR="5143" algn="r" defTabSz="925670">
              <a:buSzPct val="150000"/>
              <a:defRPr/>
            </a:pPr>
            <a:r>
              <a:rPr lang="es-ES_tradnl" sz="700" b="0" i="0" u="none" strike="noStrike" cap="none" spc="-5" dirty="0">
                <a:solidFill>
                  <a:schemeClr val="accent3"/>
                </a:solidFill>
                <a:latin typeface="Arial"/>
                <a:ea typeface="ＭＳ Ｐゴシック" pitchFamily="34" charset="-128"/>
                <a:cs typeface="BBVA Office Light"/>
                <a:sym typeface="Arial"/>
              </a:rPr>
              <a:t>Estudio Fundación BBVA Percepciones de la Naturaleza y los Animales 2025</a:t>
            </a:r>
            <a:endParaRPr lang="es-ES_tradnl" sz="700" b="1" i="0" u="none" strike="noStrike" cap="none" spc="-5" dirty="0">
              <a:solidFill>
                <a:schemeClr val="accent3"/>
              </a:solidFill>
              <a:latin typeface="Arial"/>
              <a:ea typeface="ＭＳ Ｐゴシック" pitchFamily="34" charset="-128"/>
              <a:cs typeface="BBVA Office Book"/>
              <a:sym typeface="Arial"/>
            </a:endParaRPr>
          </a:p>
        </p:txBody>
      </p:sp>
    </p:spTree>
    <p:extLst>
      <p:ext uri="{BB962C8B-B14F-4D97-AF65-F5344CB8AC3E}">
        <p14:creationId xmlns:p14="http://schemas.microsoft.com/office/powerpoint/2010/main" val="1175133811"/>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dirty="0"/>
              <a:t>Haga clic en el icono para agregar una imagen</a:t>
            </a:r>
            <a:endParaRPr lang="es-ES_tradnl" dirty="0"/>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416892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tada 2">
  <p:cSld name="Portada 2">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0"/>
          <p:cNvSpPr txBox="1">
            <a:spLocks noGrp="1"/>
          </p:cNvSpPr>
          <p:nvPr>
            <p:ph type="title"/>
          </p:nvPr>
        </p:nvSpPr>
        <p:spPr>
          <a:xfrm>
            <a:off x="464500" y="1493134"/>
            <a:ext cx="4763158" cy="1944547"/>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20"/>
          <p:cNvPicPr preferRelativeResize="0"/>
          <p:nvPr/>
        </p:nvPicPr>
        <p:blipFill rotWithShape="1">
          <a:blip r:embed="rId3">
            <a:alphaModFix/>
          </a:blip>
          <a:srcRect/>
          <a:stretch/>
        </p:blipFill>
        <p:spPr>
          <a:xfrm>
            <a:off x="6964836" y="442946"/>
            <a:ext cx="1644629" cy="5213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dice">
  <p:cSld name="Indice">
    <p:bg>
      <p:bgPr>
        <a:solidFill>
          <a:srgbClr val="043263"/>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2850663" y="1526058"/>
            <a:ext cx="3920977" cy="1595602"/>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accent3"/>
              </a:buClr>
              <a:buSzPts val="3200"/>
              <a:buFont typeface="Arial"/>
              <a:buNone/>
              <a:defRPr sz="3200" b="0" i="0" u="none" strike="noStrike" cap="none">
                <a:solidFill>
                  <a:schemeClr val="accent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 name="Google Shape;23;p21"/>
          <p:cNvPicPr preferRelativeResize="0"/>
          <p:nvPr/>
        </p:nvPicPr>
        <p:blipFill rotWithShape="1">
          <a:blip r:embed="rId2">
            <a:alphaModFix/>
          </a:blip>
          <a:srcRect/>
          <a:stretch/>
        </p:blipFill>
        <p:spPr>
          <a:xfrm>
            <a:off x="505041" y="393785"/>
            <a:ext cx="1644629" cy="5213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ción">
  <p:cSld name="Secció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410293" y="2045886"/>
            <a:ext cx="4897556" cy="156924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6" name="Google Shape;26;p22"/>
          <p:cNvPicPr preferRelativeResize="0"/>
          <p:nvPr/>
        </p:nvPicPr>
        <p:blipFill rotWithShape="1">
          <a:blip r:embed="rId3">
            <a:alphaModFix/>
          </a:blip>
          <a:srcRect/>
          <a:stretch/>
        </p:blipFill>
        <p:spPr>
          <a:xfrm>
            <a:off x="6964836" y="442946"/>
            <a:ext cx="1644629" cy="521348"/>
          </a:xfrm>
          <a:prstGeom prst="rect">
            <a:avLst/>
          </a:prstGeom>
          <a:noFill/>
          <a:ln>
            <a:noFill/>
          </a:ln>
        </p:spPr>
      </p:pic>
      <p:pic>
        <p:nvPicPr>
          <p:cNvPr id="4" name="Google Shape;17;p19">
            <a:extLst>
              <a:ext uri="{FF2B5EF4-FFF2-40B4-BE49-F238E27FC236}">
                <a16:creationId xmlns:a16="http://schemas.microsoft.com/office/drawing/2014/main" id="{652D0DB3-0246-B64A-AF6D-9C588C0EEF51}"/>
              </a:ext>
            </a:extLst>
          </p:cNvPr>
          <p:cNvPicPr preferRelativeResize="0"/>
          <p:nvPr userDrawn="1"/>
        </p:nvPicPr>
        <p:blipFill rotWithShape="1">
          <a:blip r:embed="rId3">
            <a:alphaModFix/>
          </a:blip>
          <a:srcRect/>
          <a:stretch/>
        </p:blipFill>
        <p:spPr>
          <a:xfrm>
            <a:off x="505041" y="393785"/>
            <a:ext cx="1644629" cy="5213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to y texto">
  <p:cSld name="Foto y texto">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3"/>
          <p:cNvSpPr>
            <a:spLocks noGrp="1"/>
          </p:cNvSpPr>
          <p:nvPr>
            <p:ph type="pic" idx="2"/>
          </p:nvPr>
        </p:nvSpPr>
        <p:spPr>
          <a:xfrm>
            <a:off x="3777188" y="-2"/>
            <a:ext cx="5370878" cy="5146153"/>
          </a:xfrm>
          <a:prstGeom prst="rect">
            <a:avLst/>
          </a:prstGeom>
          <a:noFill/>
          <a:ln>
            <a:noFill/>
          </a:ln>
        </p:spPr>
      </p:sp>
      <p:sp>
        <p:nvSpPr>
          <p:cNvPr id="29" name="Google Shape;29;p23"/>
          <p:cNvSpPr txBox="1">
            <a:spLocks noGrp="1"/>
          </p:cNvSpPr>
          <p:nvPr>
            <p:ph type="title"/>
          </p:nvPr>
        </p:nvSpPr>
        <p:spPr>
          <a:xfrm>
            <a:off x="474360" y="1658126"/>
            <a:ext cx="3121647" cy="2258940"/>
          </a:xfrm>
          <a:prstGeom prst="rect">
            <a:avLst/>
          </a:prstGeom>
          <a:noFill/>
          <a:ln>
            <a:noFill/>
          </a:ln>
        </p:spPr>
        <p:txBody>
          <a:bodyPr spcFirstLastPara="1" wrap="square" lIns="0" tIns="0" rIns="0" bIns="0" anchor="t" anchorCtr="0">
            <a:noAutofit/>
          </a:bodyPr>
          <a:lstStyle>
            <a:lvl1pPr marR="0" lvl="0" algn="l" rtl="0">
              <a:lnSpc>
                <a:spcPct val="11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0" name="Google Shape;30;p23"/>
          <p:cNvPicPr preferRelativeResize="0"/>
          <p:nvPr/>
        </p:nvPicPr>
        <p:blipFill rotWithShape="1">
          <a:blip r:embed="rId3">
            <a:alphaModFix/>
          </a:blip>
          <a:srcRect/>
          <a:stretch/>
        </p:blipFill>
        <p:spPr>
          <a:xfrm>
            <a:off x="505041" y="393785"/>
            <a:ext cx="1644629" cy="5213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48B3B-9EE4-682A-5BEA-A9828CBB2E2C}"/>
              </a:ext>
            </a:extLst>
          </p:cNvPr>
          <p:cNvSpPr>
            <a:spLocks noGrp="1"/>
          </p:cNvSpPr>
          <p:nvPr>
            <p:ph type="ctrTitle"/>
          </p:nvPr>
        </p:nvSpPr>
        <p:spPr>
          <a:xfrm>
            <a:off x="1143000" y="841375"/>
            <a:ext cx="6858000" cy="17907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7E72D-8D79-A28B-B37F-094204A9E84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E0ABE27-4A1A-0171-F44F-2A1EE2E59B31}"/>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5" name="Marcador de pie de página 4">
            <a:extLst>
              <a:ext uri="{FF2B5EF4-FFF2-40B4-BE49-F238E27FC236}">
                <a16:creationId xmlns:a16="http://schemas.microsoft.com/office/drawing/2014/main" id="{45166E3E-3E1B-02BD-C387-48DFE1C9A19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DCB72A5-F7F3-464D-93BC-565DE609614D}"/>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8" name="Google Shape;278;p11">
            <a:extLst>
              <a:ext uri="{FF2B5EF4-FFF2-40B4-BE49-F238E27FC236}">
                <a16:creationId xmlns:a16="http://schemas.microsoft.com/office/drawing/2014/main" id="{D507BEA1-8DC7-894E-9603-A9901A2C0D57}"/>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33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7BC1A-0D9C-5363-EA93-B68C0BC389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EF13E29-3402-80F2-76A1-2BFEE195E6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74E925-2019-FF7E-66BA-4452625090DD}"/>
              </a:ext>
            </a:extLst>
          </p:cNvPr>
          <p:cNvSpPr>
            <a:spLocks noGrp="1"/>
          </p:cNvSpPr>
          <p:nvPr>
            <p:ph type="dt" sz="half" idx="10"/>
          </p:nvPr>
        </p:nvSpPr>
        <p:spPr/>
        <p:txBody>
          <a:bodyPr/>
          <a:lstStyle/>
          <a:p>
            <a:fld id="{86F9EBBB-692C-9448-84FB-95A7152EA98F}" type="datetimeFigureOut">
              <a:rPr lang="es-ES" smtClean="0"/>
              <a:t>26/2/25</a:t>
            </a:fld>
            <a:endParaRPr lang="es-ES" dirty="0"/>
          </a:p>
        </p:txBody>
      </p:sp>
      <p:sp>
        <p:nvSpPr>
          <p:cNvPr id="5" name="Marcador de pie de página 4">
            <a:extLst>
              <a:ext uri="{FF2B5EF4-FFF2-40B4-BE49-F238E27FC236}">
                <a16:creationId xmlns:a16="http://schemas.microsoft.com/office/drawing/2014/main" id="{55E441D7-BA6F-1F9F-D6FC-243F6978B38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4559884-AA81-2CEF-E45D-7C019533D3A3}"/>
              </a:ext>
            </a:extLst>
          </p:cNvPr>
          <p:cNvSpPr>
            <a:spLocks noGrp="1"/>
          </p:cNvSpPr>
          <p:nvPr>
            <p:ph type="sldNum" sz="quarter" idx="12"/>
          </p:nvPr>
        </p:nvSpPr>
        <p:spPr/>
        <p:txBody>
          <a:bodyPr/>
          <a:lstStyle/>
          <a:p>
            <a:fld id="{E7D2D51E-07D2-FA42-BF9A-3F862BFD7127}" type="slidenum">
              <a:rPr lang="es-ES" smtClean="0"/>
              <a:t>‹Nº›</a:t>
            </a:fld>
            <a:endParaRPr lang="es-ES" dirty="0"/>
          </a:p>
        </p:txBody>
      </p:sp>
      <p:pic>
        <p:nvPicPr>
          <p:cNvPr id="8" name="Google Shape;278;p11">
            <a:extLst>
              <a:ext uri="{FF2B5EF4-FFF2-40B4-BE49-F238E27FC236}">
                <a16:creationId xmlns:a16="http://schemas.microsoft.com/office/drawing/2014/main" id="{3D86EE75-C10C-704B-8987-1C4AFCFEA480}"/>
              </a:ext>
            </a:extLst>
          </p:cNvPr>
          <p:cNvPicPr preferRelativeResize="0">
            <a:picLocks noChangeAspect="1"/>
          </p:cNvPicPr>
          <p:nvPr userDrawn="1"/>
        </p:nvPicPr>
        <p:blipFill rotWithShape="1">
          <a:blip r:embed="rId2">
            <a:alphaModFix/>
          </a:blip>
          <a:stretch/>
        </p:blipFill>
        <p:spPr>
          <a:xfrm>
            <a:off x="118558" y="94401"/>
            <a:ext cx="922758" cy="288360"/>
          </a:xfrm>
          <a:prstGeom prst="rect">
            <a:avLst/>
          </a:prstGeom>
          <a:noFill/>
          <a:ln>
            <a:noFill/>
          </a:ln>
        </p:spPr>
      </p:pic>
    </p:spTree>
    <p:extLst>
      <p:ext uri="{BB962C8B-B14F-4D97-AF65-F5344CB8AC3E}">
        <p14:creationId xmlns:p14="http://schemas.microsoft.com/office/powerpoint/2010/main" val="278888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F9E03AB-9AE0-C6D6-283D-C992C849B13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27BB098F-017B-9448-3ED0-18AAA1D4F66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494EB66-B817-2BDE-71C9-4034C0D7106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6F9EBBB-692C-9448-84FB-95A7152EA98F}" type="datetimeFigureOut">
              <a:rPr lang="es-ES" smtClean="0"/>
              <a:t>26/2/25</a:t>
            </a:fld>
            <a:endParaRPr lang="es-ES" dirty="0"/>
          </a:p>
        </p:txBody>
      </p:sp>
      <p:sp>
        <p:nvSpPr>
          <p:cNvPr id="5" name="Marcador de pie de página 4">
            <a:extLst>
              <a:ext uri="{FF2B5EF4-FFF2-40B4-BE49-F238E27FC236}">
                <a16:creationId xmlns:a16="http://schemas.microsoft.com/office/drawing/2014/main" id="{AE3DCA6A-8D22-0994-02D3-A5A8459F415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0EA1BE25-CB0B-D5D9-DD31-726C3F938EF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7D2D51E-07D2-FA42-BF9A-3F862BFD7127}" type="slidenum">
              <a:rPr lang="es-ES" smtClean="0"/>
              <a:t>‹Nº›</a:t>
            </a:fld>
            <a:endParaRPr lang="es-ES" dirty="0"/>
          </a:p>
        </p:txBody>
      </p:sp>
    </p:spTree>
    <p:extLst>
      <p:ext uri="{BB962C8B-B14F-4D97-AF65-F5344CB8AC3E}">
        <p14:creationId xmlns:p14="http://schemas.microsoft.com/office/powerpoint/2010/main" val="37221470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2500" kern="1200">
          <a:solidFill>
            <a:schemeClr val="tx1"/>
          </a:solidFill>
          <a:latin typeface="BBVABenton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kern="1200">
          <a:solidFill>
            <a:schemeClr val="tx1"/>
          </a:solidFill>
          <a:latin typeface="BBVABenton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BBVABenton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BBVABenton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BBVABenton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BBVABenton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29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8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2463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chart" Target="../charts/chart26.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chart" Target="../charts/chart29.xml"/><Relationship Id="rId4" Type="http://schemas.openxmlformats.org/officeDocument/2006/relationships/chart" Target="../charts/chart2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chart" Target="../charts/char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2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chart" Target="../charts/chart44.xml"/><Relationship Id="rId4" Type="http://schemas.openxmlformats.org/officeDocument/2006/relationships/chart" Target="../charts/char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chart" Target="../charts/chart47.xml"/><Relationship Id="rId4" Type="http://schemas.openxmlformats.org/officeDocument/2006/relationships/chart" Target="../charts/chart46.xml"/></Relationships>
</file>

<file path=ppt/slides/_rels/slide26.xml.rels><?xml version="1.0" encoding="UTF-8" standalone="yes"?>
<Relationships xmlns="http://schemas.openxmlformats.org/package/2006/relationships"><Relationship Id="rId3" Type="http://schemas.openxmlformats.org/officeDocument/2006/relationships/hyperlink" Target="Dossier_Medios_Comunicacion.pptx"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589BD-4742-3EE5-8791-3F3DF2E41364}"/>
              </a:ext>
            </a:extLst>
          </p:cNvPr>
          <p:cNvSpPr>
            <a:spLocks noGrp="1"/>
          </p:cNvSpPr>
          <p:nvPr>
            <p:ph type="title"/>
          </p:nvPr>
        </p:nvSpPr>
        <p:spPr>
          <a:xfrm>
            <a:off x="464500" y="1493134"/>
            <a:ext cx="6915500" cy="1991666"/>
          </a:xfrm>
        </p:spPr>
        <p:txBody>
          <a:bodyPr/>
          <a:lstStyle/>
          <a:p>
            <a:br>
              <a:rPr lang="es-ES" dirty="0"/>
            </a:br>
            <a:r>
              <a:rPr lang="es-ES" dirty="0">
                <a:latin typeface="BBVABentonSans" pitchFamily="2" charset="77"/>
              </a:rPr>
              <a:t>Estudio Fundación BBVA </a:t>
            </a:r>
            <a:br>
              <a:rPr lang="es-ES" dirty="0">
                <a:latin typeface="BBVABentonSans" pitchFamily="2" charset="77"/>
              </a:rPr>
            </a:br>
            <a:r>
              <a:rPr lang="es-ES" dirty="0">
                <a:latin typeface="BBVABentonSans" pitchFamily="2" charset="77"/>
              </a:rPr>
              <a:t>Percepciones de la naturaleza y los animales</a:t>
            </a:r>
            <a:br>
              <a:rPr lang="es-ES" dirty="0">
                <a:latin typeface="BBVABentonSans" pitchFamily="2" charset="77"/>
              </a:rPr>
            </a:br>
            <a:br>
              <a:rPr lang="es-ES" dirty="0"/>
            </a:br>
            <a:r>
              <a:rPr lang="es-ES" sz="2000" b="0" dirty="0">
                <a:latin typeface="BBVABentonSans" pitchFamily="2" charset="77"/>
              </a:rPr>
              <a:t>Febrero 2025</a:t>
            </a:r>
            <a:endParaRPr lang="es-ES" b="0" dirty="0">
              <a:latin typeface="BBVABentonSans" pitchFamily="2" charset="77"/>
            </a:endParaRPr>
          </a:p>
        </p:txBody>
      </p:sp>
    </p:spTree>
    <p:extLst>
      <p:ext uri="{BB962C8B-B14F-4D97-AF65-F5344CB8AC3E}">
        <p14:creationId xmlns:p14="http://schemas.microsoft.com/office/powerpoint/2010/main" val="414460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CuadroTexto">
            <a:extLst>
              <a:ext uri="{FF2B5EF4-FFF2-40B4-BE49-F238E27FC236}">
                <a16:creationId xmlns:a16="http://schemas.microsoft.com/office/drawing/2014/main" id="{A598AD52-D9C7-C148-8B06-047A671B562D}"/>
              </a:ext>
            </a:extLst>
          </p:cNvPr>
          <p:cNvSpPr txBox="1"/>
          <p:nvPr/>
        </p:nvSpPr>
        <p:spPr>
          <a:xfrm>
            <a:off x="492125" y="864146"/>
            <a:ext cx="8401050" cy="604909"/>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Respecto a la dimensión cognitiva, la mayoría considera que los animales tienen memoria y recuerdos similares a los seres humanos y también, aunque más moderadamente, que tienen capacidad de lenguaje. Por el contrario, la mayoría percibe diferencias con los humanos en la capacidad de los animales para pensar y planificar las acciones. </a:t>
            </a:r>
          </a:p>
        </p:txBody>
      </p:sp>
      <p:sp>
        <p:nvSpPr>
          <p:cNvPr id="16" name="Título 1">
            <a:extLst>
              <a:ext uri="{FF2B5EF4-FFF2-40B4-BE49-F238E27FC236}">
                <a16:creationId xmlns:a16="http://schemas.microsoft.com/office/drawing/2014/main" id="{E2DEBD13-934B-964C-949E-5C6F58383EBC}"/>
              </a:ext>
            </a:extLst>
          </p:cNvPr>
          <p:cNvSpPr txBox="1">
            <a:spLocks/>
          </p:cNvSpPr>
          <p:nvPr/>
        </p:nvSpPr>
        <p:spPr>
          <a:xfrm>
            <a:off x="495429" y="522146"/>
            <a:ext cx="8055923"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buNone/>
            </a:pPr>
            <a:r>
              <a:rPr lang="es-ES" sz="1800" dirty="0">
                <a:solidFill>
                  <a:srgbClr val="004481"/>
                </a:solidFill>
                <a:latin typeface="BBVABentonSans"/>
              </a:rPr>
              <a:t>Continuo mundo animal – humanos: dimensión cognitiva y racional</a:t>
            </a:r>
          </a:p>
        </p:txBody>
      </p:sp>
      <p:sp>
        <p:nvSpPr>
          <p:cNvPr id="8" name="Google Shape;53;p3">
            <a:extLst>
              <a:ext uri="{FF2B5EF4-FFF2-40B4-BE49-F238E27FC236}">
                <a16:creationId xmlns:a16="http://schemas.microsoft.com/office/drawing/2014/main" id="{26065505-6C84-3443-8764-D79B2269183C}"/>
              </a:ext>
            </a:extLst>
          </p:cNvPr>
          <p:cNvSpPr txBox="1"/>
          <p:nvPr/>
        </p:nvSpPr>
        <p:spPr>
          <a:xfrm>
            <a:off x="492124" y="2365686"/>
            <a:ext cx="2109185" cy="12130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¿Cuál es su grado de acuerdo o desacuerdo con cada una de las siguientes frases? </a:t>
            </a:r>
          </a:p>
          <a:p>
            <a:pPr algn="l"/>
            <a:r>
              <a:rPr lang="es-AR" sz="900" dirty="0">
                <a:solidFill>
                  <a:srgbClr val="004481"/>
                </a:solidFill>
              </a:rPr>
              <a:t>D</a:t>
            </a:r>
            <a:r>
              <a:rPr lang="es-AR" sz="900" dirty="0">
                <a:solidFill>
                  <a:srgbClr val="004481"/>
                </a:solidFill>
                <a:latin typeface="BBVABentonSans" pitchFamily="2" charset="77"/>
              </a:rPr>
              <a:t>istribución  y media en una escala de 0 a 10, en la que 0 significa “completamente en desacuerdo” y 10 “completamente de acuerdo”. Base: total de casos (2.033)</a:t>
            </a:r>
          </a:p>
          <a:p>
            <a:pPr algn="l"/>
            <a:endParaRPr dirty="0">
              <a:solidFill>
                <a:srgbClr val="004481"/>
              </a:solidFill>
            </a:endParaRPr>
          </a:p>
        </p:txBody>
      </p:sp>
      <p:graphicFrame>
        <p:nvGraphicFramePr>
          <p:cNvPr id="9" name="Google Shape;195;p5">
            <a:extLst>
              <a:ext uri="{FF2B5EF4-FFF2-40B4-BE49-F238E27FC236}">
                <a16:creationId xmlns:a16="http://schemas.microsoft.com/office/drawing/2014/main" id="{7846FEC0-4552-F049-B166-71E87CCB6EEE}"/>
              </a:ext>
            </a:extLst>
          </p:cNvPr>
          <p:cNvGraphicFramePr/>
          <p:nvPr>
            <p:extLst>
              <p:ext uri="{D42A27DB-BD31-4B8C-83A1-F6EECF244321}">
                <p14:modId xmlns:p14="http://schemas.microsoft.com/office/powerpoint/2010/main" val="2454750878"/>
              </p:ext>
            </p:extLst>
          </p:nvPr>
        </p:nvGraphicFramePr>
        <p:xfrm>
          <a:off x="7118064" y="1764904"/>
          <a:ext cx="1801663" cy="3775669"/>
        </p:xfrm>
        <a:graphic>
          <a:graphicData uri="http://schemas.openxmlformats.org/drawingml/2006/chart">
            <c:chart xmlns:c="http://schemas.openxmlformats.org/drawingml/2006/chart" xmlns:r="http://schemas.openxmlformats.org/officeDocument/2006/relationships" r:id="rId2"/>
          </a:graphicData>
        </a:graphic>
      </p:graphicFrame>
      <p:sp>
        <p:nvSpPr>
          <p:cNvPr id="10" name="3 CuadroTexto">
            <a:extLst>
              <a:ext uri="{FF2B5EF4-FFF2-40B4-BE49-F238E27FC236}">
                <a16:creationId xmlns:a16="http://schemas.microsoft.com/office/drawing/2014/main" id="{27279DA5-CC5C-484D-8FEA-2143935F3C73}"/>
              </a:ext>
            </a:extLst>
          </p:cNvPr>
          <p:cNvSpPr txBox="1"/>
          <p:nvPr/>
        </p:nvSpPr>
        <p:spPr>
          <a:xfrm>
            <a:off x="7895133" y="1732512"/>
            <a:ext cx="1443256" cy="1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solidFill>
                  <a:srgbClr val="004481"/>
                </a:solidFill>
              </a:rPr>
              <a:t>Valor medio</a:t>
            </a:r>
            <a:endParaRPr dirty="0">
              <a:solidFill>
                <a:srgbClr val="004481"/>
              </a:solidFill>
            </a:endParaRPr>
          </a:p>
        </p:txBody>
      </p:sp>
      <p:graphicFrame>
        <p:nvGraphicFramePr>
          <p:cNvPr id="11" name="Google Shape;195;p5">
            <a:extLst>
              <a:ext uri="{FF2B5EF4-FFF2-40B4-BE49-F238E27FC236}">
                <a16:creationId xmlns:a16="http://schemas.microsoft.com/office/drawing/2014/main" id="{D6E5A2AB-5A5F-794A-9C23-F03BBA7A477A}"/>
              </a:ext>
            </a:extLst>
          </p:cNvPr>
          <p:cNvGraphicFramePr/>
          <p:nvPr>
            <p:extLst>
              <p:ext uri="{D42A27DB-BD31-4B8C-83A1-F6EECF244321}">
                <p14:modId xmlns:p14="http://schemas.microsoft.com/office/powerpoint/2010/main" val="3334401404"/>
              </p:ext>
            </p:extLst>
          </p:nvPr>
        </p:nvGraphicFramePr>
        <p:xfrm>
          <a:off x="2549906" y="1701840"/>
          <a:ext cx="6407310" cy="351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408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CuadroTexto">
            <a:extLst>
              <a:ext uri="{FF2B5EF4-FFF2-40B4-BE49-F238E27FC236}">
                <a16:creationId xmlns:a16="http://schemas.microsoft.com/office/drawing/2014/main" id="{A598AD52-D9C7-C148-8B06-047A671B562D}"/>
              </a:ext>
            </a:extLst>
          </p:cNvPr>
          <p:cNvSpPr txBox="1"/>
          <p:nvPr/>
        </p:nvSpPr>
        <p:spPr>
          <a:xfrm>
            <a:off x="492125" y="864146"/>
            <a:ext cx="8401050" cy="604909"/>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Predomina una visión de cercanía y similitud entre los animales y los seres humanos en atributos vinculadas a la dimensión sensitiva-emocional: las emociones y sentimientos como el placer y, más aún, el miedo y el dolor físico son compartidos. La mayoría se coloca en las puntuaciones de máximo acuerdo respecto a la similitud en estas facetas. </a:t>
            </a:r>
          </a:p>
        </p:txBody>
      </p:sp>
      <p:sp>
        <p:nvSpPr>
          <p:cNvPr id="16" name="Título 1">
            <a:extLst>
              <a:ext uri="{FF2B5EF4-FFF2-40B4-BE49-F238E27FC236}">
                <a16:creationId xmlns:a16="http://schemas.microsoft.com/office/drawing/2014/main" id="{E2DEBD13-934B-964C-949E-5C6F58383EBC}"/>
              </a:ext>
            </a:extLst>
          </p:cNvPr>
          <p:cNvSpPr txBox="1">
            <a:spLocks/>
          </p:cNvSpPr>
          <p:nvPr/>
        </p:nvSpPr>
        <p:spPr>
          <a:xfrm>
            <a:off x="495429" y="522146"/>
            <a:ext cx="8055923"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buNone/>
            </a:pPr>
            <a:r>
              <a:rPr lang="es-ES" sz="1800" dirty="0">
                <a:solidFill>
                  <a:srgbClr val="004481"/>
                </a:solidFill>
                <a:latin typeface="BBVABentonSans"/>
              </a:rPr>
              <a:t>Continuo mundo animal – humanos: dimensión sensitiva-emocional</a:t>
            </a:r>
          </a:p>
        </p:txBody>
      </p:sp>
      <p:graphicFrame>
        <p:nvGraphicFramePr>
          <p:cNvPr id="21" name="Google Shape;195;p5">
            <a:extLst>
              <a:ext uri="{FF2B5EF4-FFF2-40B4-BE49-F238E27FC236}">
                <a16:creationId xmlns:a16="http://schemas.microsoft.com/office/drawing/2014/main" id="{F9C08564-2249-854C-93C4-677E2BD94C74}"/>
              </a:ext>
            </a:extLst>
          </p:cNvPr>
          <p:cNvGraphicFramePr/>
          <p:nvPr>
            <p:extLst>
              <p:ext uri="{D42A27DB-BD31-4B8C-83A1-F6EECF244321}">
                <p14:modId xmlns:p14="http://schemas.microsoft.com/office/powerpoint/2010/main" val="2785210796"/>
              </p:ext>
            </p:extLst>
          </p:nvPr>
        </p:nvGraphicFramePr>
        <p:xfrm>
          <a:off x="7118064" y="1764904"/>
          <a:ext cx="1801663" cy="3775669"/>
        </p:xfrm>
        <a:graphic>
          <a:graphicData uri="http://schemas.openxmlformats.org/drawingml/2006/chart">
            <c:chart xmlns:c="http://schemas.openxmlformats.org/drawingml/2006/chart" xmlns:r="http://schemas.openxmlformats.org/officeDocument/2006/relationships" r:id="rId2"/>
          </a:graphicData>
        </a:graphic>
      </p:graphicFrame>
      <p:sp>
        <p:nvSpPr>
          <p:cNvPr id="22" name="3 CuadroTexto">
            <a:extLst>
              <a:ext uri="{FF2B5EF4-FFF2-40B4-BE49-F238E27FC236}">
                <a16:creationId xmlns:a16="http://schemas.microsoft.com/office/drawing/2014/main" id="{A676EFCB-994B-CC4A-80DF-36663A92144F}"/>
              </a:ext>
            </a:extLst>
          </p:cNvPr>
          <p:cNvSpPr txBox="1"/>
          <p:nvPr/>
        </p:nvSpPr>
        <p:spPr>
          <a:xfrm>
            <a:off x="7895133" y="1732512"/>
            <a:ext cx="1443256" cy="1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solidFill>
                  <a:srgbClr val="004481"/>
                </a:solidFill>
              </a:rPr>
              <a:t>Valor medio</a:t>
            </a:r>
            <a:endParaRPr dirty="0">
              <a:solidFill>
                <a:srgbClr val="004481"/>
              </a:solidFill>
            </a:endParaRPr>
          </a:p>
        </p:txBody>
      </p:sp>
      <p:sp>
        <p:nvSpPr>
          <p:cNvPr id="23" name="Google Shape;53;p3">
            <a:extLst>
              <a:ext uri="{FF2B5EF4-FFF2-40B4-BE49-F238E27FC236}">
                <a16:creationId xmlns:a16="http://schemas.microsoft.com/office/drawing/2014/main" id="{D14B63B8-B6B4-CA47-AF64-866F61504FD8}"/>
              </a:ext>
            </a:extLst>
          </p:cNvPr>
          <p:cNvSpPr txBox="1"/>
          <p:nvPr/>
        </p:nvSpPr>
        <p:spPr>
          <a:xfrm>
            <a:off x="492124" y="2365686"/>
            <a:ext cx="2109185" cy="12130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¿Cuál es su grado de acuerdo o desacuerdo con cada una de las siguientes frases? </a:t>
            </a:r>
          </a:p>
          <a:p>
            <a:pPr algn="l"/>
            <a:r>
              <a:rPr lang="es-AR" sz="900" dirty="0">
                <a:solidFill>
                  <a:srgbClr val="004481"/>
                </a:solidFill>
              </a:rPr>
              <a:t>D</a:t>
            </a:r>
            <a:r>
              <a:rPr lang="es-AR" sz="900" dirty="0">
                <a:solidFill>
                  <a:srgbClr val="004481"/>
                </a:solidFill>
                <a:latin typeface="BBVABentonSans" pitchFamily="2" charset="77"/>
              </a:rPr>
              <a:t>istribución  y media en una escala de 0 a 10, en la que 0 significa “completamente en desacuerdo” y 10 “completamente de acuerdo”. Base: total de casos (2.033)</a:t>
            </a:r>
          </a:p>
          <a:p>
            <a:pPr algn="l"/>
            <a:endParaRPr dirty="0">
              <a:solidFill>
                <a:srgbClr val="004481"/>
              </a:solidFill>
            </a:endParaRPr>
          </a:p>
        </p:txBody>
      </p:sp>
      <p:graphicFrame>
        <p:nvGraphicFramePr>
          <p:cNvPr id="8" name="Google Shape;195;p5">
            <a:extLst>
              <a:ext uri="{FF2B5EF4-FFF2-40B4-BE49-F238E27FC236}">
                <a16:creationId xmlns:a16="http://schemas.microsoft.com/office/drawing/2014/main" id="{3A93FDA3-984F-A641-AC7E-3447A92DED92}"/>
              </a:ext>
            </a:extLst>
          </p:cNvPr>
          <p:cNvGraphicFramePr/>
          <p:nvPr>
            <p:extLst>
              <p:ext uri="{D42A27DB-BD31-4B8C-83A1-F6EECF244321}">
                <p14:modId xmlns:p14="http://schemas.microsoft.com/office/powerpoint/2010/main" val="3830629063"/>
              </p:ext>
            </p:extLst>
          </p:nvPr>
        </p:nvGraphicFramePr>
        <p:xfrm>
          <a:off x="2555969" y="1701840"/>
          <a:ext cx="6407310" cy="351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26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CuadroTexto">
            <a:extLst>
              <a:ext uri="{FF2B5EF4-FFF2-40B4-BE49-F238E27FC236}">
                <a16:creationId xmlns:a16="http://schemas.microsoft.com/office/drawing/2014/main" id="{A598AD52-D9C7-C148-8B06-047A671B562D}"/>
              </a:ext>
            </a:extLst>
          </p:cNvPr>
          <p:cNvSpPr txBox="1"/>
          <p:nvPr/>
        </p:nvSpPr>
        <p:spPr>
          <a:xfrm>
            <a:off x="492125" y="864146"/>
            <a:ext cx="8401050" cy="194540"/>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Los españoles también perciben similitud en los vínculos familiares y, de manera menos marcada, respecto a las relaciones de dominio. </a:t>
            </a:r>
          </a:p>
        </p:txBody>
      </p:sp>
      <p:sp>
        <p:nvSpPr>
          <p:cNvPr id="16" name="Título 1">
            <a:extLst>
              <a:ext uri="{FF2B5EF4-FFF2-40B4-BE49-F238E27FC236}">
                <a16:creationId xmlns:a16="http://schemas.microsoft.com/office/drawing/2014/main" id="{E2DEBD13-934B-964C-949E-5C6F58383EBC}"/>
              </a:ext>
            </a:extLst>
          </p:cNvPr>
          <p:cNvSpPr txBox="1">
            <a:spLocks/>
          </p:cNvSpPr>
          <p:nvPr/>
        </p:nvSpPr>
        <p:spPr>
          <a:xfrm>
            <a:off x="495429" y="522146"/>
            <a:ext cx="8055923"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buNone/>
            </a:pPr>
            <a:r>
              <a:rPr lang="es-ES" sz="1800" dirty="0">
                <a:solidFill>
                  <a:srgbClr val="004481"/>
                </a:solidFill>
                <a:latin typeface="BBVABentonSans"/>
              </a:rPr>
              <a:t>Continuo mundo animal – humanos: dimensión relacional y social</a:t>
            </a:r>
          </a:p>
        </p:txBody>
      </p:sp>
      <p:sp>
        <p:nvSpPr>
          <p:cNvPr id="18" name="Google Shape;53;p3">
            <a:extLst>
              <a:ext uri="{FF2B5EF4-FFF2-40B4-BE49-F238E27FC236}">
                <a16:creationId xmlns:a16="http://schemas.microsoft.com/office/drawing/2014/main" id="{C15CA9A9-7C51-7049-9284-720673909170}"/>
              </a:ext>
            </a:extLst>
          </p:cNvPr>
          <p:cNvSpPr txBox="1"/>
          <p:nvPr/>
        </p:nvSpPr>
        <p:spPr>
          <a:xfrm>
            <a:off x="492124" y="2365686"/>
            <a:ext cx="2109185" cy="12130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¿Cuál es su grado de acuerdo o desacuerdo con cada una de las siguientes frases? </a:t>
            </a:r>
          </a:p>
          <a:p>
            <a:pPr algn="l"/>
            <a:r>
              <a:rPr lang="es-AR" sz="900" dirty="0">
                <a:solidFill>
                  <a:srgbClr val="004481"/>
                </a:solidFill>
              </a:rPr>
              <a:t>D</a:t>
            </a:r>
            <a:r>
              <a:rPr lang="es-AR" sz="900" dirty="0">
                <a:solidFill>
                  <a:srgbClr val="004481"/>
                </a:solidFill>
                <a:latin typeface="BBVABentonSans" pitchFamily="2" charset="77"/>
              </a:rPr>
              <a:t>istribución  y media en una escala de 0 a 10, en la que 0 significa “completamente en desacuerdo” y 10 “completamente de acuerdo”. Base: total de casos (2.033)</a:t>
            </a:r>
          </a:p>
          <a:p>
            <a:pPr algn="l"/>
            <a:endParaRPr dirty="0">
              <a:solidFill>
                <a:srgbClr val="004481"/>
              </a:solidFill>
            </a:endParaRPr>
          </a:p>
        </p:txBody>
      </p:sp>
      <p:graphicFrame>
        <p:nvGraphicFramePr>
          <p:cNvPr id="21" name="Google Shape;195;p5">
            <a:extLst>
              <a:ext uri="{FF2B5EF4-FFF2-40B4-BE49-F238E27FC236}">
                <a16:creationId xmlns:a16="http://schemas.microsoft.com/office/drawing/2014/main" id="{F9C08564-2249-854C-93C4-677E2BD94C74}"/>
              </a:ext>
            </a:extLst>
          </p:cNvPr>
          <p:cNvGraphicFramePr/>
          <p:nvPr>
            <p:extLst>
              <p:ext uri="{D42A27DB-BD31-4B8C-83A1-F6EECF244321}">
                <p14:modId xmlns:p14="http://schemas.microsoft.com/office/powerpoint/2010/main" val="3247767359"/>
              </p:ext>
            </p:extLst>
          </p:nvPr>
        </p:nvGraphicFramePr>
        <p:xfrm>
          <a:off x="7159504" y="1800338"/>
          <a:ext cx="1801663" cy="3174887"/>
        </p:xfrm>
        <a:graphic>
          <a:graphicData uri="http://schemas.openxmlformats.org/drawingml/2006/chart">
            <c:chart xmlns:c="http://schemas.openxmlformats.org/drawingml/2006/chart" xmlns:r="http://schemas.openxmlformats.org/officeDocument/2006/relationships" r:id="rId2"/>
          </a:graphicData>
        </a:graphic>
      </p:graphicFrame>
      <p:sp>
        <p:nvSpPr>
          <p:cNvPr id="22" name="3 CuadroTexto">
            <a:extLst>
              <a:ext uri="{FF2B5EF4-FFF2-40B4-BE49-F238E27FC236}">
                <a16:creationId xmlns:a16="http://schemas.microsoft.com/office/drawing/2014/main" id="{A676EFCB-994B-CC4A-80DF-36663A92144F}"/>
              </a:ext>
            </a:extLst>
          </p:cNvPr>
          <p:cNvSpPr txBox="1"/>
          <p:nvPr/>
        </p:nvSpPr>
        <p:spPr>
          <a:xfrm>
            <a:off x="8060335" y="1715121"/>
            <a:ext cx="1443256" cy="1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solidFill>
                  <a:srgbClr val="004481"/>
                </a:solidFill>
              </a:rPr>
              <a:t>Valor medio</a:t>
            </a:r>
            <a:endParaRPr dirty="0">
              <a:solidFill>
                <a:srgbClr val="004481"/>
              </a:solidFill>
            </a:endParaRPr>
          </a:p>
        </p:txBody>
      </p:sp>
      <p:graphicFrame>
        <p:nvGraphicFramePr>
          <p:cNvPr id="8" name="Google Shape;195;p5">
            <a:extLst>
              <a:ext uri="{FF2B5EF4-FFF2-40B4-BE49-F238E27FC236}">
                <a16:creationId xmlns:a16="http://schemas.microsoft.com/office/drawing/2014/main" id="{EBCDBA96-2445-3442-9EA8-E29C2BB95BC2}"/>
              </a:ext>
            </a:extLst>
          </p:cNvPr>
          <p:cNvGraphicFramePr/>
          <p:nvPr>
            <p:extLst>
              <p:ext uri="{D42A27DB-BD31-4B8C-83A1-F6EECF244321}">
                <p14:modId xmlns:p14="http://schemas.microsoft.com/office/powerpoint/2010/main" val="3369775255"/>
              </p:ext>
            </p:extLst>
          </p:nvPr>
        </p:nvGraphicFramePr>
        <p:xfrm>
          <a:off x="2791642" y="1728537"/>
          <a:ext cx="6207018" cy="3028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670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id="{C54DFFBF-018F-C64C-9E66-A50C41C26674}"/>
              </a:ext>
            </a:extLst>
          </p:cNvPr>
          <p:cNvSpPr txBox="1"/>
          <p:nvPr/>
        </p:nvSpPr>
        <p:spPr>
          <a:xfrm>
            <a:off x="492125" y="784218"/>
            <a:ext cx="8401050" cy="39613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algn="just" fontAlgn="base"/>
            <a:r>
              <a:rPr lang="es-ES" sz="1200" dirty="0">
                <a:solidFill>
                  <a:srgbClr val="666666"/>
                </a:solidFill>
                <a:latin typeface="BBVABentonSans"/>
              </a:rPr>
              <a:t>La evolución de los últimos quince años (2008-2025) evidencia una pauta de incremento de la percepción de continuidad entre los seres humanos y los animales, especialmente en las facetas sensitiva-emocional y relacional </a:t>
            </a:r>
          </a:p>
        </p:txBody>
      </p:sp>
      <p:graphicFrame>
        <p:nvGraphicFramePr>
          <p:cNvPr id="8" name="Google Shape;195;p5">
            <a:extLst>
              <a:ext uri="{FF2B5EF4-FFF2-40B4-BE49-F238E27FC236}">
                <a16:creationId xmlns:a16="http://schemas.microsoft.com/office/drawing/2014/main" id="{CBA864C5-D5C3-7448-8B5E-E011D5ED1E7E}"/>
              </a:ext>
            </a:extLst>
          </p:cNvPr>
          <p:cNvGraphicFramePr/>
          <p:nvPr>
            <p:extLst>
              <p:ext uri="{D42A27DB-BD31-4B8C-83A1-F6EECF244321}">
                <p14:modId xmlns:p14="http://schemas.microsoft.com/office/powerpoint/2010/main" val="2905100238"/>
              </p:ext>
            </p:extLst>
          </p:nvPr>
        </p:nvGraphicFramePr>
        <p:xfrm>
          <a:off x="427959" y="1923473"/>
          <a:ext cx="8288081" cy="30448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ítulo 1">
            <a:extLst>
              <a:ext uri="{FF2B5EF4-FFF2-40B4-BE49-F238E27FC236}">
                <a16:creationId xmlns:a16="http://schemas.microsoft.com/office/drawing/2014/main" id="{8E2CF9B7-6017-AB4B-8998-7BE4E0EDA1AB}"/>
              </a:ext>
            </a:extLst>
          </p:cNvPr>
          <p:cNvSpPr txBox="1">
            <a:spLocks/>
          </p:cNvSpPr>
          <p:nvPr/>
        </p:nvSpPr>
        <p:spPr>
          <a:xfrm>
            <a:off x="495429" y="503979"/>
            <a:ext cx="8055923"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buNone/>
            </a:pPr>
            <a:r>
              <a:rPr lang="es-ES" sz="1800" dirty="0">
                <a:solidFill>
                  <a:srgbClr val="004481"/>
                </a:solidFill>
                <a:latin typeface="BBVABentonSans"/>
              </a:rPr>
              <a:t>Visión de los animales: continuo mundo animal - humanos</a:t>
            </a:r>
          </a:p>
        </p:txBody>
      </p:sp>
      <p:sp>
        <p:nvSpPr>
          <p:cNvPr id="14" name="Google Shape;53;p3">
            <a:extLst>
              <a:ext uri="{FF2B5EF4-FFF2-40B4-BE49-F238E27FC236}">
                <a16:creationId xmlns:a16="http://schemas.microsoft.com/office/drawing/2014/main" id="{74E9A3C5-4D43-2E4C-9C86-B16B1BCE3CF9}"/>
              </a:ext>
            </a:extLst>
          </p:cNvPr>
          <p:cNvSpPr txBox="1"/>
          <p:nvPr/>
        </p:nvSpPr>
        <p:spPr>
          <a:xfrm>
            <a:off x="1096923" y="1615276"/>
            <a:ext cx="7023179" cy="506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¿Cuál es su grado de acuerdo o desacuerdo con cada una de las siguientes frases? </a:t>
            </a:r>
            <a:r>
              <a:rPr lang="es-AR" sz="900" dirty="0">
                <a:solidFill>
                  <a:srgbClr val="004481"/>
                </a:solidFill>
                <a:latin typeface="BBVABentonSans" pitchFamily="2" charset="77"/>
              </a:rPr>
              <a:t>Media en una escala de 0 a 10, en la que 0 significa “completamente en desacuerdo” y 10 “completamente de acuerdo”. Base: total de casos (2.033)</a:t>
            </a:r>
          </a:p>
          <a:p>
            <a:endParaRPr dirty="0">
              <a:solidFill>
                <a:srgbClr val="004481"/>
              </a:solidFill>
            </a:endParaRPr>
          </a:p>
        </p:txBody>
      </p:sp>
    </p:spTree>
    <p:extLst>
      <p:ext uri="{BB962C8B-B14F-4D97-AF65-F5344CB8AC3E}">
        <p14:creationId xmlns:p14="http://schemas.microsoft.com/office/powerpoint/2010/main" val="353422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a:extLst>
              <a:ext uri="{FF2B5EF4-FFF2-40B4-BE49-F238E27FC236}">
                <a16:creationId xmlns:a16="http://schemas.microsoft.com/office/drawing/2014/main" id="{C54DFFBF-018F-C64C-9E66-A50C41C26674}"/>
              </a:ext>
            </a:extLst>
          </p:cNvPr>
          <p:cNvSpPr txBox="1"/>
          <p:nvPr/>
        </p:nvSpPr>
        <p:spPr>
          <a:xfrm>
            <a:off x="492125" y="768232"/>
            <a:ext cx="5132820" cy="142436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A partir de los ítems que miden la similitud de los animales y los seres humanos en las facetas cognitiva, emocional y social, se construye una escala sumando 11 ítems (con puntuaciones de 0 a 10 en cada ítem) resultando un intervalo de 0 a 110. Cerca de la mitad de la población (45%) percibe un alto nivel de cercanía entre animales-humanos, un 47% se sitúa en una posición intermedia y tan sólo un 7% percibe un nivel de cercanía bajo.</a:t>
            </a:r>
          </a:p>
        </p:txBody>
      </p:sp>
      <p:graphicFrame>
        <p:nvGraphicFramePr>
          <p:cNvPr id="10" name="Object 8">
            <a:extLst>
              <a:ext uri="{FF2B5EF4-FFF2-40B4-BE49-F238E27FC236}">
                <a16:creationId xmlns:a16="http://schemas.microsoft.com/office/drawing/2014/main" id="{6B5568D3-EA4E-A249-971E-7D9A6C4F6E3F}"/>
              </a:ext>
            </a:extLst>
          </p:cNvPr>
          <p:cNvGraphicFramePr>
            <a:graphicFrameLocks noChangeAspect="1"/>
          </p:cNvGraphicFramePr>
          <p:nvPr>
            <p:extLst>
              <p:ext uri="{D42A27DB-BD31-4B8C-83A1-F6EECF244321}">
                <p14:modId xmlns:p14="http://schemas.microsoft.com/office/powerpoint/2010/main" val="1881570241"/>
              </p:ext>
            </p:extLst>
          </p:nvPr>
        </p:nvGraphicFramePr>
        <p:xfrm>
          <a:off x="-150371" y="3223537"/>
          <a:ext cx="5630379" cy="3326231"/>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2AC70C72-A622-B14D-AE84-2604825278F2}"/>
              </a:ext>
            </a:extLst>
          </p:cNvPr>
          <p:cNvSpPr txBox="1">
            <a:spLocks/>
          </p:cNvSpPr>
          <p:nvPr/>
        </p:nvSpPr>
        <p:spPr>
          <a:xfrm>
            <a:off x="495429" y="456242"/>
            <a:ext cx="8055923"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buNone/>
            </a:pPr>
            <a:r>
              <a:rPr lang="es-ES" sz="1800" dirty="0">
                <a:solidFill>
                  <a:srgbClr val="004481"/>
                </a:solidFill>
                <a:latin typeface="BBVABentonSans"/>
              </a:rPr>
              <a:t>Visión de los animales: continuo mundo animal - humanos</a:t>
            </a:r>
          </a:p>
        </p:txBody>
      </p:sp>
      <p:graphicFrame>
        <p:nvGraphicFramePr>
          <p:cNvPr id="7" name="Google Shape;195;p5">
            <a:extLst>
              <a:ext uri="{FF2B5EF4-FFF2-40B4-BE49-F238E27FC236}">
                <a16:creationId xmlns:a16="http://schemas.microsoft.com/office/drawing/2014/main" id="{BB0F5B37-A64C-D645-B0E4-2219AB1D30E6}"/>
              </a:ext>
            </a:extLst>
          </p:cNvPr>
          <p:cNvGraphicFramePr/>
          <p:nvPr>
            <p:extLst>
              <p:ext uri="{D42A27DB-BD31-4B8C-83A1-F6EECF244321}">
                <p14:modId xmlns:p14="http://schemas.microsoft.com/office/powerpoint/2010/main" val="689073944"/>
              </p:ext>
            </p:extLst>
          </p:nvPr>
        </p:nvGraphicFramePr>
        <p:xfrm>
          <a:off x="5809040" y="643718"/>
          <a:ext cx="8262239" cy="4816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57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5903043" cy="1763211"/>
          </a:xfrm>
          <a:prstGeom prst="rect">
            <a:avLst/>
          </a:prstGeom>
        </p:spPr>
        <p:txBody>
          <a:bodyPr/>
          <a:lstStyle/>
          <a:p>
            <a:r>
              <a:rPr lang="es-ES" dirty="0">
                <a:solidFill>
                  <a:srgbClr val="FFFFFF"/>
                </a:solidFill>
              </a:rPr>
              <a:t>Mapa de aceptabilidad de usos de los animales por los seres humanos</a:t>
            </a:r>
          </a:p>
        </p:txBody>
      </p:sp>
    </p:spTree>
    <p:extLst>
      <p:ext uri="{BB962C8B-B14F-4D97-AF65-F5344CB8AC3E}">
        <p14:creationId xmlns:p14="http://schemas.microsoft.com/office/powerpoint/2010/main" val="413466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3;p3">
            <a:extLst>
              <a:ext uri="{FF2B5EF4-FFF2-40B4-BE49-F238E27FC236}">
                <a16:creationId xmlns:a16="http://schemas.microsoft.com/office/drawing/2014/main" id="{0320567D-EDC8-1A4F-B29E-FD94F972F404}"/>
              </a:ext>
            </a:extLst>
          </p:cNvPr>
          <p:cNvSpPr txBox="1"/>
          <p:nvPr/>
        </p:nvSpPr>
        <p:spPr>
          <a:xfrm>
            <a:off x="492125" y="1982647"/>
            <a:ext cx="1994110"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¿Hasta qué punto le parece que es o no aceptable el uso de animales para cada una de las situaciones que le leo a continuación?  </a:t>
            </a:r>
            <a:r>
              <a:rPr lang="es-AR" sz="900" dirty="0">
                <a:solidFill>
                  <a:srgbClr val="004481"/>
                </a:solidFill>
                <a:latin typeface="BBVABentonSans"/>
              </a:rPr>
              <a:t>Distribución y media en una escala de 0 a 10,  en la que 0 indica “totalmente inaceptable “y 10 “totalmente aceptable”.</a:t>
            </a:r>
          </a:p>
          <a:p>
            <a:pPr marL="7938" lvl="1">
              <a:lnSpc>
                <a:spcPct val="111111"/>
              </a:lnSpc>
            </a:pPr>
            <a:r>
              <a:rPr lang="es-AR" sz="900" b="1" dirty="0">
                <a:solidFill>
                  <a:srgbClr val="004481"/>
                </a:solidFill>
                <a:latin typeface="BBVABentonSans"/>
              </a:rPr>
              <a:t>Base: total de casos (2.033)</a:t>
            </a:r>
          </a:p>
          <a:p>
            <a:pPr algn="l"/>
            <a:endParaRPr dirty="0">
              <a:solidFill>
                <a:srgbClr val="004481"/>
              </a:solidFill>
            </a:endParaRPr>
          </a:p>
        </p:txBody>
      </p:sp>
      <p:sp>
        <p:nvSpPr>
          <p:cNvPr id="10" name="Título 1">
            <a:extLst>
              <a:ext uri="{FF2B5EF4-FFF2-40B4-BE49-F238E27FC236}">
                <a16:creationId xmlns:a16="http://schemas.microsoft.com/office/drawing/2014/main" id="{FB7935E1-A0B2-6B41-BE1D-97D1EA76D4C2}"/>
              </a:ext>
            </a:extLst>
          </p:cNvPr>
          <p:cNvSpPr>
            <a:spLocks noGrp="1"/>
          </p:cNvSpPr>
          <p:nvPr>
            <p:ph type="title"/>
          </p:nvPr>
        </p:nvSpPr>
        <p:spPr>
          <a:xfrm>
            <a:off x="495429" y="448004"/>
            <a:ext cx="8055923" cy="342000"/>
          </a:xfrm>
        </p:spPr>
        <p:txBody>
          <a:bodyPr/>
          <a:lstStyle/>
          <a:p>
            <a:r>
              <a:rPr lang="es-ES" sz="1800" dirty="0">
                <a:solidFill>
                  <a:srgbClr val="004481"/>
                </a:solidFill>
              </a:rPr>
              <a:t>Aceptación de usos de los animales</a:t>
            </a:r>
          </a:p>
        </p:txBody>
      </p:sp>
      <p:sp>
        <p:nvSpPr>
          <p:cNvPr id="13" name="3 CuadroTexto">
            <a:extLst>
              <a:ext uri="{FF2B5EF4-FFF2-40B4-BE49-F238E27FC236}">
                <a16:creationId xmlns:a16="http://schemas.microsoft.com/office/drawing/2014/main" id="{C54DFFBF-018F-C64C-9E66-A50C41C26674}"/>
              </a:ext>
            </a:extLst>
          </p:cNvPr>
          <p:cNvSpPr txBox="1"/>
          <p:nvPr/>
        </p:nvSpPr>
        <p:spPr>
          <a:xfrm>
            <a:off x="492125" y="759994"/>
            <a:ext cx="8401050" cy="81009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Se observa una partición nítida respecto a la aceptabilidad del uso de animales para distintas actividades: aceptación mayoritaria de usos en la investigación veterinaria, médica y científica, así como para la alimentación de los humanos, frente a un generalizado e intenso rechazo hacia el uso de animales en espectáculos (fiestas locales, circo, toros), caza deportiva, investigaciones de cosmética, confección de ropa, complementos  y abrigos de piel. División respecto a la investigación para elevar la calidad de algunos alimentos. </a:t>
            </a:r>
            <a:endParaRPr kumimoji="0" lang="es-ES_tradnl" sz="1200" b="0" i="0" u="none" strike="noStrike" kern="1200" cap="none" spc="0" normalizeH="0" baseline="0" noProof="0" dirty="0">
              <a:ln>
                <a:noFill/>
              </a:ln>
              <a:solidFill>
                <a:srgbClr val="666666"/>
              </a:solidFill>
              <a:effectLst/>
              <a:uLnTx/>
              <a:uFillTx/>
              <a:latin typeface="BBVABentonSans"/>
              <a:ea typeface="+mn-ea"/>
              <a:cs typeface="+mn-cs"/>
            </a:endParaRPr>
          </a:p>
        </p:txBody>
      </p:sp>
      <p:graphicFrame>
        <p:nvGraphicFramePr>
          <p:cNvPr id="8" name="Google Shape;195;p5">
            <a:extLst>
              <a:ext uri="{FF2B5EF4-FFF2-40B4-BE49-F238E27FC236}">
                <a16:creationId xmlns:a16="http://schemas.microsoft.com/office/drawing/2014/main" id="{5D65AABE-A6A1-4E40-B6FB-7E78705FAEF8}"/>
              </a:ext>
            </a:extLst>
          </p:cNvPr>
          <p:cNvGraphicFramePr/>
          <p:nvPr>
            <p:extLst>
              <p:ext uri="{D42A27DB-BD31-4B8C-83A1-F6EECF244321}">
                <p14:modId xmlns:p14="http://schemas.microsoft.com/office/powerpoint/2010/main" val="3969345205"/>
              </p:ext>
            </p:extLst>
          </p:nvPr>
        </p:nvGraphicFramePr>
        <p:xfrm>
          <a:off x="7221893" y="1464659"/>
          <a:ext cx="1801663" cy="3775669"/>
        </p:xfrm>
        <a:graphic>
          <a:graphicData uri="http://schemas.openxmlformats.org/drawingml/2006/chart">
            <c:chart xmlns:c="http://schemas.openxmlformats.org/drawingml/2006/chart" xmlns:r="http://schemas.openxmlformats.org/officeDocument/2006/relationships" r:id="rId2"/>
          </a:graphicData>
        </a:graphic>
      </p:graphicFrame>
      <p:sp>
        <p:nvSpPr>
          <p:cNvPr id="9" name="3 CuadroTexto">
            <a:extLst>
              <a:ext uri="{FF2B5EF4-FFF2-40B4-BE49-F238E27FC236}">
                <a16:creationId xmlns:a16="http://schemas.microsoft.com/office/drawing/2014/main" id="{68139333-AAD2-B445-B51D-FD40B3750551}"/>
              </a:ext>
            </a:extLst>
          </p:cNvPr>
          <p:cNvSpPr txBox="1"/>
          <p:nvPr/>
        </p:nvSpPr>
        <p:spPr>
          <a:xfrm>
            <a:off x="8122724" y="1560693"/>
            <a:ext cx="1443256" cy="1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solidFill>
                  <a:srgbClr val="004481"/>
                </a:solidFill>
              </a:rPr>
              <a:t>Valor medio</a:t>
            </a:r>
            <a:endParaRPr dirty="0">
              <a:solidFill>
                <a:srgbClr val="004481"/>
              </a:solidFill>
            </a:endParaRPr>
          </a:p>
        </p:txBody>
      </p:sp>
      <p:graphicFrame>
        <p:nvGraphicFramePr>
          <p:cNvPr id="11" name="Google Shape;195;p5">
            <a:extLst>
              <a:ext uri="{FF2B5EF4-FFF2-40B4-BE49-F238E27FC236}">
                <a16:creationId xmlns:a16="http://schemas.microsoft.com/office/drawing/2014/main" id="{1C2929A4-38DF-EF41-98C6-6441FB48B6C5}"/>
              </a:ext>
            </a:extLst>
          </p:cNvPr>
          <p:cNvGraphicFramePr/>
          <p:nvPr>
            <p:extLst>
              <p:ext uri="{D42A27DB-BD31-4B8C-83A1-F6EECF244321}">
                <p14:modId xmlns:p14="http://schemas.microsoft.com/office/powerpoint/2010/main" val="1142233662"/>
              </p:ext>
            </p:extLst>
          </p:nvPr>
        </p:nvGraphicFramePr>
        <p:xfrm>
          <a:off x="2718806" y="1480660"/>
          <a:ext cx="6407310" cy="3655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40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3;p3">
            <a:extLst>
              <a:ext uri="{FF2B5EF4-FFF2-40B4-BE49-F238E27FC236}">
                <a16:creationId xmlns:a16="http://schemas.microsoft.com/office/drawing/2014/main" id="{0320567D-EDC8-1A4F-B29E-FD94F972F404}"/>
              </a:ext>
            </a:extLst>
          </p:cNvPr>
          <p:cNvSpPr txBox="1"/>
          <p:nvPr/>
        </p:nvSpPr>
        <p:spPr>
          <a:xfrm>
            <a:off x="621864" y="1640813"/>
            <a:ext cx="7978442"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¿Hasta qué punto le parece que es o no aceptable el uso de animales para cada una de las situaciones que le leo a continuación?  </a:t>
            </a:r>
          </a:p>
          <a:p>
            <a:r>
              <a:rPr lang="es-AR" sz="900" dirty="0">
                <a:solidFill>
                  <a:srgbClr val="004481"/>
                </a:solidFill>
                <a:latin typeface="BBVABentonSans"/>
              </a:rPr>
              <a:t>Media en una escala de 0 a 10,  en la que 0 indica “totalmente inaceptable “y 10 “totalmente aceptable”. </a:t>
            </a:r>
            <a:r>
              <a:rPr lang="es-AR" sz="900" b="1" dirty="0">
                <a:solidFill>
                  <a:srgbClr val="004481"/>
                </a:solidFill>
                <a:latin typeface="BBVABentonSans"/>
              </a:rPr>
              <a:t>Base: total de casos (2.033)</a:t>
            </a:r>
            <a:endParaRPr dirty="0">
              <a:solidFill>
                <a:srgbClr val="004481"/>
              </a:solidFill>
            </a:endParaRPr>
          </a:p>
        </p:txBody>
      </p:sp>
      <p:sp>
        <p:nvSpPr>
          <p:cNvPr id="10" name="Título 1">
            <a:extLst>
              <a:ext uri="{FF2B5EF4-FFF2-40B4-BE49-F238E27FC236}">
                <a16:creationId xmlns:a16="http://schemas.microsoft.com/office/drawing/2014/main" id="{FB7935E1-A0B2-6B41-BE1D-97D1EA76D4C2}"/>
              </a:ext>
            </a:extLst>
          </p:cNvPr>
          <p:cNvSpPr>
            <a:spLocks noGrp="1"/>
          </p:cNvSpPr>
          <p:nvPr>
            <p:ph type="title"/>
          </p:nvPr>
        </p:nvSpPr>
        <p:spPr>
          <a:xfrm>
            <a:off x="495429" y="448004"/>
            <a:ext cx="8055923" cy="342000"/>
          </a:xfrm>
        </p:spPr>
        <p:txBody>
          <a:bodyPr/>
          <a:lstStyle/>
          <a:p>
            <a:r>
              <a:rPr lang="es-ES" sz="1800" dirty="0">
                <a:solidFill>
                  <a:srgbClr val="004481"/>
                </a:solidFill>
              </a:rPr>
              <a:t>Aceptación de usos de los animales</a:t>
            </a:r>
          </a:p>
        </p:txBody>
      </p:sp>
      <p:sp>
        <p:nvSpPr>
          <p:cNvPr id="13" name="3 CuadroTexto">
            <a:extLst>
              <a:ext uri="{FF2B5EF4-FFF2-40B4-BE49-F238E27FC236}">
                <a16:creationId xmlns:a16="http://schemas.microsoft.com/office/drawing/2014/main" id="{C54DFFBF-018F-C64C-9E66-A50C41C26674}"/>
              </a:ext>
            </a:extLst>
          </p:cNvPr>
          <p:cNvSpPr txBox="1"/>
          <p:nvPr/>
        </p:nvSpPr>
        <p:spPr>
          <a:xfrm>
            <a:off x="492125" y="759994"/>
            <a:ext cx="8401050" cy="609398"/>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algn="just" rtl="0" fontAlgn="base"/>
            <a:r>
              <a:rPr lang="es-ES" sz="1200" dirty="0">
                <a:solidFill>
                  <a:srgbClr val="666666"/>
                </a:solidFill>
                <a:latin typeface="BBVABentonSans"/>
              </a:rPr>
              <a:t>En la última década se detecta una tendencia decreciente en el nivel de aceptación de diferentes usos de los animales para la alimentación, en investigaciones médicas y científicas y se acrecienta el rechazo hacia el uso de los animales en el circo y en investigaciones para la producción de cosméticos. </a:t>
            </a:r>
          </a:p>
        </p:txBody>
      </p:sp>
      <p:graphicFrame>
        <p:nvGraphicFramePr>
          <p:cNvPr id="8" name="Google Shape;195;p5">
            <a:extLst>
              <a:ext uri="{FF2B5EF4-FFF2-40B4-BE49-F238E27FC236}">
                <a16:creationId xmlns:a16="http://schemas.microsoft.com/office/drawing/2014/main" id="{CBA864C5-D5C3-7448-8B5E-E011D5ED1E7E}"/>
              </a:ext>
            </a:extLst>
          </p:cNvPr>
          <p:cNvGraphicFramePr/>
          <p:nvPr>
            <p:extLst>
              <p:ext uri="{D42A27DB-BD31-4B8C-83A1-F6EECF244321}">
                <p14:modId xmlns:p14="http://schemas.microsoft.com/office/powerpoint/2010/main" val="2933576040"/>
              </p:ext>
            </p:extLst>
          </p:nvPr>
        </p:nvGraphicFramePr>
        <p:xfrm>
          <a:off x="467044" y="1930400"/>
          <a:ext cx="8288081" cy="3044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220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189;p5">
            <a:extLst>
              <a:ext uri="{FF2B5EF4-FFF2-40B4-BE49-F238E27FC236}">
                <a16:creationId xmlns:a16="http://schemas.microsoft.com/office/drawing/2014/main" id="{8D2E8A04-DEE0-C24B-AC41-7D4AE86070B4}"/>
              </a:ext>
            </a:extLst>
          </p:cNvPr>
          <p:cNvSpPr txBox="1"/>
          <p:nvPr/>
        </p:nvSpPr>
        <p:spPr>
          <a:xfrm>
            <a:off x="5964792" y="295162"/>
            <a:ext cx="1461086"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investigaciones médicas para mejorar la salud de los seres humanos</a:t>
            </a: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7389780" y="293759"/>
            <a:ext cx="1376048"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investigaciones científicas para mejorar el conocimiento de la vida</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4303594" y="297795"/>
            <a:ext cx="1637775"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En investigaciones veterinarias para mejorar la salud de los animales</a:t>
            </a:r>
          </a:p>
        </p:txBody>
      </p:sp>
      <p:sp>
        <p:nvSpPr>
          <p:cNvPr id="19" name="Título 1">
            <a:extLst>
              <a:ext uri="{FF2B5EF4-FFF2-40B4-BE49-F238E27FC236}">
                <a16:creationId xmlns:a16="http://schemas.microsoft.com/office/drawing/2014/main" id="{F6E2761D-035C-1745-9436-CDC38D24E3D2}"/>
              </a:ext>
            </a:extLst>
          </p:cNvPr>
          <p:cNvSpPr txBox="1">
            <a:spLocks/>
          </p:cNvSpPr>
          <p:nvPr/>
        </p:nvSpPr>
        <p:spPr>
          <a:xfrm>
            <a:off x="495429" y="431528"/>
            <a:ext cx="3270661"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del uso de los animales en la investigación </a:t>
            </a:r>
          </a:p>
        </p:txBody>
      </p:sp>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3249810556"/>
              </p:ext>
            </p:extLst>
          </p:nvPr>
        </p:nvGraphicFramePr>
        <p:xfrm>
          <a:off x="3766090" y="603295"/>
          <a:ext cx="3233799" cy="498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oogle Shape;195;p5">
            <a:extLst>
              <a:ext uri="{FF2B5EF4-FFF2-40B4-BE49-F238E27FC236}">
                <a16:creationId xmlns:a16="http://schemas.microsoft.com/office/drawing/2014/main" id="{A56D7DC5-E15F-3B46-AF07-902198E4B5B9}"/>
              </a:ext>
            </a:extLst>
          </p:cNvPr>
          <p:cNvGraphicFramePr/>
          <p:nvPr>
            <p:extLst>
              <p:ext uri="{D42A27DB-BD31-4B8C-83A1-F6EECF244321}">
                <p14:modId xmlns:p14="http://schemas.microsoft.com/office/powerpoint/2010/main" val="1295338086"/>
              </p:ext>
            </p:extLst>
          </p:nvPr>
        </p:nvGraphicFramePr>
        <p:xfrm>
          <a:off x="5824448" y="601412"/>
          <a:ext cx="2681065" cy="498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oogle Shape;195;p5">
            <a:extLst>
              <a:ext uri="{FF2B5EF4-FFF2-40B4-BE49-F238E27FC236}">
                <a16:creationId xmlns:a16="http://schemas.microsoft.com/office/drawing/2014/main" id="{4A5F82B9-737F-944D-9155-7C5D2E1FBBFB}"/>
              </a:ext>
            </a:extLst>
          </p:cNvPr>
          <p:cNvGraphicFramePr/>
          <p:nvPr>
            <p:extLst>
              <p:ext uri="{D42A27DB-BD31-4B8C-83A1-F6EECF244321}">
                <p14:modId xmlns:p14="http://schemas.microsoft.com/office/powerpoint/2010/main" val="3482206155"/>
              </p:ext>
            </p:extLst>
          </p:nvPr>
        </p:nvGraphicFramePr>
        <p:xfrm>
          <a:off x="7230242" y="596152"/>
          <a:ext cx="2681065" cy="4987462"/>
        </p:xfrm>
        <a:graphic>
          <a:graphicData uri="http://schemas.openxmlformats.org/drawingml/2006/chart">
            <c:chart xmlns:c="http://schemas.openxmlformats.org/drawingml/2006/chart" xmlns:r="http://schemas.openxmlformats.org/officeDocument/2006/relationships" r:id="rId5"/>
          </a:graphicData>
        </a:graphic>
      </p:graphicFrame>
      <p:sp>
        <p:nvSpPr>
          <p:cNvPr id="17" name="Google Shape;53;p3">
            <a:extLst>
              <a:ext uri="{FF2B5EF4-FFF2-40B4-BE49-F238E27FC236}">
                <a16:creationId xmlns:a16="http://schemas.microsoft.com/office/drawing/2014/main" id="{5975F122-5A6D-B44D-840D-6F65EA899452}"/>
              </a:ext>
            </a:extLst>
          </p:cNvPr>
          <p:cNvSpPr txBox="1"/>
          <p:nvPr/>
        </p:nvSpPr>
        <p:spPr>
          <a:xfrm>
            <a:off x="492125" y="3392675"/>
            <a:ext cx="1994110"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¿Hasta qué punto le parece que es o no aceptable el uso de animales para cada una de las situaciones que le leo a continuación? </a:t>
            </a:r>
          </a:p>
          <a:p>
            <a:pPr algn="l"/>
            <a:r>
              <a:rPr lang="es-AR" sz="900" dirty="0">
                <a:solidFill>
                  <a:srgbClr val="004481"/>
                </a:solidFill>
                <a:latin typeface="BBVABentonSans"/>
              </a:rPr>
              <a:t>Media en una escala de 0 a 10,  en la que 0 indica “totalmente inaceptable “y 10 “totalmente aceptable”.</a:t>
            </a:r>
          </a:p>
          <a:p>
            <a:pPr marL="7938" lvl="1">
              <a:lnSpc>
                <a:spcPct val="111111"/>
              </a:lnSpc>
            </a:pPr>
            <a:r>
              <a:rPr lang="es-AR" sz="900" b="1" dirty="0">
                <a:solidFill>
                  <a:srgbClr val="004481"/>
                </a:solidFill>
                <a:latin typeface="BBVABentonSans"/>
              </a:rPr>
              <a:t>Base: total de casos (2.033)</a:t>
            </a:r>
          </a:p>
          <a:p>
            <a:pPr algn="l"/>
            <a:endParaRPr dirty="0">
              <a:solidFill>
                <a:srgbClr val="004481"/>
              </a:solidFill>
            </a:endParaRPr>
          </a:p>
        </p:txBody>
      </p:sp>
      <p:sp>
        <p:nvSpPr>
          <p:cNvPr id="4" name="CuadroTexto 3">
            <a:extLst>
              <a:ext uri="{FF2B5EF4-FFF2-40B4-BE49-F238E27FC236}">
                <a16:creationId xmlns:a16="http://schemas.microsoft.com/office/drawing/2014/main" id="{9AB92DC7-57EC-F740-F613-B123B83E8F93}"/>
              </a:ext>
            </a:extLst>
          </p:cNvPr>
          <p:cNvSpPr txBox="1"/>
          <p:nvPr/>
        </p:nvSpPr>
        <p:spPr>
          <a:xfrm>
            <a:off x="342850" y="1331286"/>
            <a:ext cx="2895426" cy="1384995"/>
          </a:xfrm>
          <a:prstGeom prst="rect">
            <a:avLst/>
          </a:prstGeom>
          <a:noFill/>
        </p:spPr>
        <p:txBody>
          <a:bodyPr wrap="square">
            <a:spAutoFit/>
          </a:bodyPr>
          <a:lstStyle/>
          <a:p>
            <a:pPr rtl="0" fontAlgn="base"/>
            <a:r>
              <a:rPr lang="es-ES" sz="1200" dirty="0">
                <a:solidFill>
                  <a:srgbClr val="666666"/>
                </a:solidFill>
                <a:latin typeface="BBVABentonSans"/>
                <a:ea typeface="+mn-ea"/>
              </a:rPr>
              <a:t>El nivel de aceptación del uso de animales para la investigación veterinaria, médica y científica es más alto entre los hombres, quienes tienen un mayor nivel de religiosidad, se identifican ideológicamente con la derecha y entre quienes simpatizan con el PP y Vox. </a:t>
            </a:r>
          </a:p>
        </p:txBody>
      </p:sp>
    </p:spTree>
    <p:extLst>
      <p:ext uri="{BB962C8B-B14F-4D97-AF65-F5344CB8AC3E}">
        <p14:creationId xmlns:p14="http://schemas.microsoft.com/office/powerpoint/2010/main" val="1553602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3792574599"/>
              </p:ext>
            </p:extLst>
          </p:nvPr>
        </p:nvGraphicFramePr>
        <p:xfrm>
          <a:off x="3860000" y="1857965"/>
          <a:ext cx="3233799" cy="2980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oogle Shape;195;p5">
            <a:extLst>
              <a:ext uri="{FF2B5EF4-FFF2-40B4-BE49-F238E27FC236}">
                <a16:creationId xmlns:a16="http://schemas.microsoft.com/office/drawing/2014/main" id="{B7CF55FC-11A7-F447-A32C-38FAEB5B752F}"/>
              </a:ext>
            </a:extLst>
          </p:cNvPr>
          <p:cNvGraphicFramePr/>
          <p:nvPr>
            <p:extLst>
              <p:ext uri="{D42A27DB-BD31-4B8C-83A1-F6EECF244321}">
                <p14:modId xmlns:p14="http://schemas.microsoft.com/office/powerpoint/2010/main" val="377373248"/>
              </p:ext>
            </p:extLst>
          </p:nvPr>
        </p:nvGraphicFramePr>
        <p:xfrm>
          <a:off x="6298369" y="1808031"/>
          <a:ext cx="2009154" cy="3043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oogle Shape;195;p5">
            <a:extLst>
              <a:ext uri="{FF2B5EF4-FFF2-40B4-BE49-F238E27FC236}">
                <a16:creationId xmlns:a16="http://schemas.microsoft.com/office/drawing/2014/main" id="{201CEE49-E72E-F54E-8C96-8DBE47394990}"/>
              </a:ext>
            </a:extLst>
          </p:cNvPr>
          <p:cNvGraphicFramePr/>
          <p:nvPr>
            <p:extLst>
              <p:ext uri="{D42A27DB-BD31-4B8C-83A1-F6EECF244321}">
                <p14:modId xmlns:p14="http://schemas.microsoft.com/office/powerpoint/2010/main" val="2893061274"/>
              </p:ext>
            </p:extLst>
          </p:nvPr>
        </p:nvGraphicFramePr>
        <p:xfrm>
          <a:off x="7583992" y="1794916"/>
          <a:ext cx="2009154" cy="3043829"/>
        </p:xfrm>
        <a:graphic>
          <a:graphicData uri="http://schemas.openxmlformats.org/drawingml/2006/chart">
            <c:chart xmlns:c="http://schemas.openxmlformats.org/drawingml/2006/chart" xmlns:r="http://schemas.openxmlformats.org/officeDocument/2006/relationships" r:id="rId5"/>
          </a:graphicData>
        </a:graphic>
      </p:graphicFrame>
      <p:sp>
        <p:nvSpPr>
          <p:cNvPr id="15" name="Título 1">
            <a:extLst>
              <a:ext uri="{FF2B5EF4-FFF2-40B4-BE49-F238E27FC236}">
                <a16:creationId xmlns:a16="http://schemas.microsoft.com/office/drawing/2014/main" id="{C512E493-962B-FB4D-AD7F-81AC3260AFE8}"/>
              </a:ext>
            </a:extLst>
          </p:cNvPr>
          <p:cNvSpPr txBox="1">
            <a:spLocks/>
          </p:cNvSpPr>
          <p:nvPr/>
        </p:nvSpPr>
        <p:spPr>
          <a:xfrm>
            <a:off x="495429" y="431528"/>
            <a:ext cx="3270661"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del uso de los animales en la investigación </a:t>
            </a:r>
          </a:p>
        </p:txBody>
      </p:sp>
      <p:sp>
        <p:nvSpPr>
          <p:cNvPr id="20" name="CuadroTexto 19">
            <a:extLst>
              <a:ext uri="{FF2B5EF4-FFF2-40B4-BE49-F238E27FC236}">
                <a16:creationId xmlns:a16="http://schemas.microsoft.com/office/drawing/2014/main" id="{79D6D5C7-67BE-5640-8E4B-246E2B835AC5}"/>
              </a:ext>
            </a:extLst>
          </p:cNvPr>
          <p:cNvSpPr txBox="1"/>
          <p:nvPr/>
        </p:nvSpPr>
        <p:spPr>
          <a:xfrm>
            <a:off x="446342" y="1008074"/>
            <a:ext cx="2906852" cy="2902974"/>
          </a:xfrm>
          <a:prstGeom prst="rect">
            <a:avLst/>
          </a:prstGeom>
          <a:noFill/>
        </p:spPr>
        <p:txBody>
          <a:bodyPr wrap="square">
            <a:spAutoFit/>
          </a:bodyPr>
          <a:lstStyle/>
          <a:p>
            <a:pPr marL="7938" lvl="1">
              <a:lnSpc>
                <a:spcPts val="1600"/>
              </a:lnSpc>
              <a:spcBef>
                <a:spcPts val="600"/>
              </a:spcBef>
              <a:spcAft>
                <a:spcPts val="600"/>
              </a:spcAft>
              <a:buClr>
                <a:srgbClr val="00AAB4"/>
              </a:buClr>
              <a:buSzPct val="130000"/>
              <a:defRPr/>
            </a:pPr>
            <a:r>
              <a:rPr lang="es-ES_tradnl" sz="1200" kern="1200" dirty="0">
                <a:solidFill>
                  <a:srgbClr val="666666"/>
                </a:solidFill>
                <a:latin typeface="BBVABentonSans"/>
                <a:sym typeface="BBVABentonSansLight"/>
              </a:rPr>
              <a:t>La aceptación del uso de animales para la investigación se modifica según la visión de la naturaleza, aumentando significativamente según la misma sea materialista o instrumental. Influye también, aunque más moderadamente, la visión de los animales, incrementándose la aceptación entre quienes no perciben un continuo entre los animales y los seres humanos. </a:t>
            </a:r>
          </a:p>
          <a:p>
            <a:pPr marL="7938" lvl="1">
              <a:lnSpc>
                <a:spcPts val="1600"/>
              </a:lnSpc>
              <a:spcBef>
                <a:spcPts val="600"/>
              </a:spcBef>
              <a:spcAft>
                <a:spcPts val="600"/>
              </a:spcAft>
              <a:buClr>
                <a:srgbClr val="00AAB4"/>
              </a:buClr>
              <a:buSzPct val="130000"/>
              <a:defRPr/>
            </a:pPr>
            <a:r>
              <a:rPr lang="es-ES_tradnl" sz="1200" kern="1200" dirty="0">
                <a:solidFill>
                  <a:srgbClr val="666666"/>
                </a:solidFill>
                <a:latin typeface="BBVABentonSans"/>
                <a:sym typeface="BBVABentonSansLight"/>
              </a:rPr>
              <a:t>El apoyo al uso de animales en la investigación se incrementa entre quienes no tienen animales en el hogar.</a:t>
            </a:r>
          </a:p>
        </p:txBody>
      </p:sp>
      <p:sp>
        <p:nvSpPr>
          <p:cNvPr id="21" name="Google Shape;189;p5">
            <a:extLst>
              <a:ext uri="{FF2B5EF4-FFF2-40B4-BE49-F238E27FC236}">
                <a16:creationId xmlns:a16="http://schemas.microsoft.com/office/drawing/2014/main" id="{4612D3B1-B395-FF45-BBA7-85F231406F31}"/>
              </a:ext>
            </a:extLst>
          </p:cNvPr>
          <p:cNvSpPr txBox="1"/>
          <p:nvPr/>
        </p:nvSpPr>
        <p:spPr>
          <a:xfrm>
            <a:off x="6300015" y="1457680"/>
            <a:ext cx="1461086"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investigaciones médicas para mejorar la salud de los seres humanos</a:t>
            </a:r>
          </a:p>
        </p:txBody>
      </p:sp>
      <p:sp>
        <p:nvSpPr>
          <p:cNvPr id="22" name="Google Shape;189;p5">
            <a:extLst>
              <a:ext uri="{FF2B5EF4-FFF2-40B4-BE49-F238E27FC236}">
                <a16:creationId xmlns:a16="http://schemas.microsoft.com/office/drawing/2014/main" id="{BC3CEA2E-3A98-FB49-8537-44F26B01E657}"/>
              </a:ext>
            </a:extLst>
          </p:cNvPr>
          <p:cNvSpPr txBox="1"/>
          <p:nvPr/>
        </p:nvSpPr>
        <p:spPr>
          <a:xfrm>
            <a:off x="7682612" y="1456277"/>
            <a:ext cx="1376048"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investigaciones científicas para mejorar el conocimiento de la vida</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sp>
        <p:nvSpPr>
          <p:cNvPr id="23" name="Google Shape;189;p5">
            <a:extLst>
              <a:ext uri="{FF2B5EF4-FFF2-40B4-BE49-F238E27FC236}">
                <a16:creationId xmlns:a16="http://schemas.microsoft.com/office/drawing/2014/main" id="{1C67A49D-04A7-9946-829E-602AE2BF2873}"/>
              </a:ext>
            </a:extLst>
          </p:cNvPr>
          <p:cNvSpPr txBox="1"/>
          <p:nvPr/>
        </p:nvSpPr>
        <p:spPr>
          <a:xfrm>
            <a:off x="4638817" y="1460313"/>
            <a:ext cx="1637775"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En investigaciones veterinarias para mejorar la salud de los animales</a:t>
            </a:r>
          </a:p>
        </p:txBody>
      </p:sp>
      <p:sp>
        <p:nvSpPr>
          <p:cNvPr id="11" name="Google Shape;53;p3">
            <a:extLst>
              <a:ext uri="{FF2B5EF4-FFF2-40B4-BE49-F238E27FC236}">
                <a16:creationId xmlns:a16="http://schemas.microsoft.com/office/drawing/2014/main" id="{216DF12E-99B7-E744-B5EA-E91FD39FBDA4}"/>
              </a:ext>
            </a:extLst>
          </p:cNvPr>
          <p:cNvSpPr txBox="1"/>
          <p:nvPr/>
        </p:nvSpPr>
        <p:spPr>
          <a:xfrm>
            <a:off x="3815177" y="844759"/>
            <a:ext cx="5073687"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¿Hasta qué punto le parece que es o no aceptable el uso de animales para cada una de las situaciones que le leo a continuación? </a:t>
            </a:r>
            <a:r>
              <a:rPr lang="es-AR" sz="900" dirty="0">
                <a:solidFill>
                  <a:srgbClr val="004481"/>
                </a:solidFill>
                <a:latin typeface="BBVABentonSans"/>
              </a:rPr>
              <a:t>Media en una escala de 0 a 10,  en la que 0 indica “totalmente inaceptable “y 10 “totalmente aceptable”. </a:t>
            </a:r>
            <a:r>
              <a:rPr lang="es-AR" sz="900" b="1" dirty="0">
                <a:solidFill>
                  <a:srgbClr val="004481"/>
                </a:solidFill>
                <a:latin typeface="BBVABentonSans"/>
              </a:rPr>
              <a:t>Base: total de casos (2.033)</a:t>
            </a:r>
          </a:p>
          <a:p>
            <a:endParaRPr dirty="0">
              <a:solidFill>
                <a:srgbClr val="004481"/>
              </a:solidFill>
            </a:endParaRPr>
          </a:p>
        </p:txBody>
      </p:sp>
    </p:spTree>
    <p:extLst>
      <p:ext uri="{BB962C8B-B14F-4D97-AF65-F5344CB8AC3E}">
        <p14:creationId xmlns:p14="http://schemas.microsoft.com/office/powerpoint/2010/main" val="263773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graphicFrame>
        <p:nvGraphicFramePr>
          <p:cNvPr id="35" name="Google Shape;35;p2"/>
          <p:cNvGraphicFramePr/>
          <p:nvPr/>
        </p:nvGraphicFramePr>
        <p:xfrm>
          <a:off x="3512935" y="1456051"/>
          <a:ext cx="3000000" cy="300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Google Shape;38;p2"/>
          <p:cNvSpPr txBox="1">
            <a:spLocks noGrp="1"/>
          </p:cNvSpPr>
          <p:nvPr>
            <p:ph type="title" idx="4294967295"/>
          </p:nvPr>
        </p:nvSpPr>
        <p:spPr>
          <a:xfrm>
            <a:off x="470240" y="568154"/>
            <a:ext cx="8305769" cy="3814767"/>
          </a:xfrm>
          <a:prstGeom prst="rect">
            <a:avLst/>
          </a:prstGeom>
          <a:noFill/>
          <a:ln>
            <a:noFill/>
          </a:ln>
        </p:spPr>
        <p:txBody>
          <a:bodyPr spcFirstLastPara="1" wrap="square" lIns="0" tIns="0" rIns="0" bIns="0" anchor="t" anchorCtr="0">
            <a:noAutofit/>
          </a:bodyPr>
          <a:lstStyle/>
          <a:p>
            <a:pPr marL="7938" lvl="1">
              <a:lnSpc>
                <a:spcPts val="1600"/>
              </a:lnSpc>
              <a:spcBef>
                <a:spcPts val="1000"/>
              </a:spcBef>
              <a:spcAft>
                <a:spcPts val="1000"/>
              </a:spcAft>
              <a:buClr>
                <a:srgbClr val="004481"/>
              </a:buClr>
              <a:buSzPct val="130000"/>
              <a:defRPr/>
            </a:pPr>
            <a:r>
              <a:rPr lang="es-AR" sz="1200" dirty="0">
                <a:solidFill>
                  <a:srgbClr val="666666"/>
                </a:solidFill>
                <a:latin typeface="BBVABentonSans" pitchFamily="2" charset="77"/>
              </a:rPr>
              <a:t>El Estudio “Percepciones de la naturaleza y los animales” de la Fundación BBVA examina un conjunto de percepciones, valores y actitudes hacia la naturaleza y los animales. </a:t>
            </a:r>
            <a:r>
              <a:rPr lang="es-ES_tradnl" sz="1200" kern="1200" dirty="0">
                <a:solidFill>
                  <a:srgbClr val="666666"/>
                </a:solidFill>
                <a:latin typeface="BBVABentonSans"/>
              </a:rPr>
              <a:t>Se presenta, en primer lugar, la visión de la naturaleza (valores medioambientalistas frente a valores instrumentales) y la visión de (</a:t>
            </a:r>
            <a:r>
              <a:rPr lang="es-ES_tradnl" sz="1200" kern="1200" dirty="0" err="1">
                <a:solidFill>
                  <a:srgbClr val="666666"/>
                </a:solidFill>
                <a:latin typeface="BBVABentonSans"/>
              </a:rPr>
              <a:t>dis</a:t>
            </a:r>
            <a:r>
              <a:rPr lang="es-ES_tradnl" sz="1200" kern="1200" dirty="0">
                <a:solidFill>
                  <a:srgbClr val="666666"/>
                </a:solidFill>
                <a:latin typeface="BBVABentonSans"/>
              </a:rPr>
              <a:t>)continuidad y (di)similitud entre los animales y los seres humanos.  En segundo término, el estudio se centra en una serie de ámbitos de relación de los humanos y los animales y las actitudes diferenciadas respecto a los usos de los animales en función de los propósitos específicos.</a:t>
            </a:r>
            <a:br>
              <a:rPr lang="es-ES_tradnl" sz="1200" kern="1200" dirty="0">
                <a:solidFill>
                  <a:srgbClr val="666666"/>
                </a:solidFill>
                <a:latin typeface="BBVABentonSans"/>
              </a:rPr>
            </a:br>
            <a:br>
              <a:rPr lang="es-ES_tradnl" sz="1200" kern="1200" dirty="0">
                <a:solidFill>
                  <a:srgbClr val="666666"/>
                </a:solidFill>
                <a:latin typeface="BBVABentonSans"/>
              </a:rPr>
            </a:br>
            <a:r>
              <a:rPr lang="es-ES" sz="1200" kern="1200" dirty="0">
                <a:solidFill>
                  <a:srgbClr val="666666"/>
                </a:solidFill>
                <a:latin typeface="BBVABentonSans"/>
              </a:rPr>
              <a:t>Además del perfil general o dominante se presentan las diferencias en las actitudes ante los animales atendiendo a factores sociodemográficos y culturales: la edad, el sexo, el nivel de estudios, el </a:t>
            </a:r>
            <a:r>
              <a:rPr lang="es-ES" sz="1200" kern="1200" dirty="0" err="1">
                <a:solidFill>
                  <a:srgbClr val="666666"/>
                </a:solidFill>
                <a:latin typeface="BBVABentonSans"/>
              </a:rPr>
              <a:t>autoposicionamiento</a:t>
            </a:r>
            <a:r>
              <a:rPr lang="es-ES" sz="1200" kern="1200" dirty="0">
                <a:solidFill>
                  <a:srgbClr val="666666"/>
                </a:solidFill>
                <a:latin typeface="BBVABentonSans"/>
              </a:rPr>
              <a:t> ideológico, la simpatía política por diferentes partidos y los valores generales de la visión de la naturaleza y la cercanía con el mundo animal. </a:t>
            </a:r>
            <a:r>
              <a:rPr lang="es-ES_tradnl" sz="1200" kern="1200" dirty="0">
                <a:solidFill>
                  <a:srgbClr val="666666"/>
                </a:solidFill>
                <a:latin typeface="BBVABentonSans"/>
              </a:rPr>
              <a:t>En algunos casos, se ofrecen datos de la serie temporal de estudios previos de la Fundación BBVA, que permiten dibujar las tendencias en el mapa de creencias y actitudes. </a:t>
            </a:r>
            <a:br>
              <a:rPr lang="es-ES_tradnl" sz="1200" kern="1200" dirty="0">
                <a:solidFill>
                  <a:srgbClr val="666666"/>
                </a:solidFill>
                <a:latin typeface="BBVABentonSans"/>
              </a:rPr>
            </a:br>
            <a:br>
              <a:rPr lang="es-ES_tradnl" sz="1200" kern="1200" dirty="0">
                <a:solidFill>
                  <a:srgbClr val="666666"/>
                </a:solidFill>
                <a:latin typeface="BBVABentonSans"/>
              </a:rPr>
            </a:br>
            <a:r>
              <a:rPr lang="es-AR" sz="1200" dirty="0">
                <a:solidFill>
                  <a:srgbClr val="666666"/>
                </a:solidFill>
                <a:latin typeface="BBVABentonSans" pitchFamily="2" charset="77"/>
              </a:rPr>
              <a:t>La información empírica ha sido obtenida a través de una encuesta telefónica a una muestra de 2.033 personas de 18 y más años, representativa de la población en España. El trabajo de campo ha sido realizado por </a:t>
            </a:r>
            <a:r>
              <a:rPr lang="es-AR" sz="1200" dirty="0" err="1">
                <a:solidFill>
                  <a:srgbClr val="666666"/>
                </a:solidFill>
                <a:latin typeface="BBVABentonSans" pitchFamily="2" charset="77"/>
              </a:rPr>
              <a:t>Imop</a:t>
            </a:r>
            <a:r>
              <a:rPr lang="es-AR" sz="1200" dirty="0">
                <a:solidFill>
                  <a:srgbClr val="666666"/>
                </a:solidFill>
                <a:latin typeface="BBVABentonSans" pitchFamily="2" charset="77"/>
              </a:rPr>
              <a:t> </a:t>
            </a:r>
            <a:r>
              <a:rPr lang="es-AR" sz="1200" dirty="0" err="1">
                <a:solidFill>
                  <a:srgbClr val="666666"/>
                </a:solidFill>
                <a:latin typeface="BBVABentonSans" pitchFamily="2" charset="77"/>
              </a:rPr>
              <a:t>Insights</a:t>
            </a:r>
            <a:r>
              <a:rPr lang="es-AR" sz="1200" dirty="0">
                <a:solidFill>
                  <a:srgbClr val="666666"/>
                </a:solidFill>
                <a:latin typeface="BBVABentonSans" pitchFamily="2" charset="77"/>
              </a:rPr>
              <a:t> en enero y febrero de 2025. El diseño del cuestionario y el análisis de los datos ha sido llevado a cabo por el Departamento de Estudios Sociales y Opinión Pública de la Fundación BBVA.</a:t>
            </a:r>
            <a:br>
              <a:rPr lang="es-AR" sz="1200" dirty="0">
                <a:solidFill>
                  <a:srgbClr val="666666"/>
                </a:solidFill>
                <a:latin typeface="BBVABentonSans" pitchFamily="2" charset="77"/>
              </a:rPr>
            </a:br>
            <a:endParaRPr lang="es-AR" sz="1200" dirty="0">
              <a:solidFill>
                <a:srgbClr val="666666"/>
              </a:solidFill>
              <a:latin typeface="BBVABentonSans" pitchFamily="2" charset="77"/>
            </a:endParaRPr>
          </a:p>
        </p:txBody>
      </p:sp>
    </p:spTree>
    <p:extLst>
      <p:ext uri="{BB962C8B-B14F-4D97-AF65-F5344CB8AC3E}">
        <p14:creationId xmlns:p14="http://schemas.microsoft.com/office/powerpoint/2010/main" val="350225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189;p5">
            <a:extLst>
              <a:ext uri="{FF2B5EF4-FFF2-40B4-BE49-F238E27FC236}">
                <a16:creationId xmlns:a16="http://schemas.microsoft.com/office/drawing/2014/main" id="{8D2E8A04-DEE0-C24B-AC41-7D4AE86070B4}"/>
              </a:ext>
            </a:extLst>
          </p:cNvPr>
          <p:cNvSpPr txBox="1"/>
          <p:nvPr/>
        </p:nvSpPr>
        <p:spPr>
          <a:xfrm>
            <a:off x="5995071" y="295162"/>
            <a:ext cx="2034935"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investigaciones para elevar la calidad de alimentos como carne, leche y huevos</a:t>
            </a: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4442875" y="297795"/>
            <a:ext cx="1370531"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Para la alimentación de los seres humanos</a:t>
            </a:r>
          </a:p>
        </p:txBody>
      </p:sp>
      <p:sp>
        <p:nvSpPr>
          <p:cNvPr id="19" name="Título 1">
            <a:extLst>
              <a:ext uri="{FF2B5EF4-FFF2-40B4-BE49-F238E27FC236}">
                <a16:creationId xmlns:a16="http://schemas.microsoft.com/office/drawing/2014/main" id="{F6E2761D-035C-1745-9436-CDC38D24E3D2}"/>
              </a:ext>
            </a:extLst>
          </p:cNvPr>
          <p:cNvSpPr txBox="1">
            <a:spLocks/>
          </p:cNvSpPr>
          <p:nvPr/>
        </p:nvSpPr>
        <p:spPr>
          <a:xfrm>
            <a:off x="495429" y="431528"/>
            <a:ext cx="3270661"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del uso de los animales en la alimentación</a:t>
            </a:r>
          </a:p>
        </p:txBody>
      </p:sp>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2892268616"/>
              </p:ext>
            </p:extLst>
          </p:nvPr>
        </p:nvGraphicFramePr>
        <p:xfrm>
          <a:off x="3766090" y="603295"/>
          <a:ext cx="3233799" cy="498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oogle Shape;195;p5">
            <a:extLst>
              <a:ext uri="{FF2B5EF4-FFF2-40B4-BE49-F238E27FC236}">
                <a16:creationId xmlns:a16="http://schemas.microsoft.com/office/drawing/2014/main" id="{A56D7DC5-E15F-3B46-AF07-902198E4B5B9}"/>
              </a:ext>
            </a:extLst>
          </p:cNvPr>
          <p:cNvGraphicFramePr/>
          <p:nvPr>
            <p:extLst>
              <p:ext uri="{D42A27DB-BD31-4B8C-83A1-F6EECF244321}">
                <p14:modId xmlns:p14="http://schemas.microsoft.com/office/powerpoint/2010/main" val="675196437"/>
              </p:ext>
            </p:extLst>
          </p:nvPr>
        </p:nvGraphicFramePr>
        <p:xfrm>
          <a:off x="6293073" y="603295"/>
          <a:ext cx="2681065" cy="4987462"/>
        </p:xfrm>
        <a:graphic>
          <a:graphicData uri="http://schemas.openxmlformats.org/drawingml/2006/chart">
            <c:chart xmlns:c="http://schemas.openxmlformats.org/drawingml/2006/chart" xmlns:r="http://schemas.openxmlformats.org/officeDocument/2006/relationships" r:id="rId4"/>
          </a:graphicData>
        </a:graphic>
      </p:graphicFrame>
      <p:sp>
        <p:nvSpPr>
          <p:cNvPr id="17" name="Google Shape;53;p3">
            <a:extLst>
              <a:ext uri="{FF2B5EF4-FFF2-40B4-BE49-F238E27FC236}">
                <a16:creationId xmlns:a16="http://schemas.microsoft.com/office/drawing/2014/main" id="{5975F122-5A6D-B44D-840D-6F65EA899452}"/>
              </a:ext>
            </a:extLst>
          </p:cNvPr>
          <p:cNvSpPr txBox="1"/>
          <p:nvPr/>
        </p:nvSpPr>
        <p:spPr>
          <a:xfrm>
            <a:off x="492125" y="3392675"/>
            <a:ext cx="1994110"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¿Hasta qué punto le parece que es o no aceptable el uso de animales para cada una de las situaciones que le leo a continuación? </a:t>
            </a:r>
          </a:p>
          <a:p>
            <a:pPr algn="l"/>
            <a:r>
              <a:rPr lang="es-AR" sz="900" dirty="0">
                <a:solidFill>
                  <a:srgbClr val="004481"/>
                </a:solidFill>
                <a:latin typeface="BBVABentonSans"/>
              </a:rPr>
              <a:t>Media en una escala de 0 a 10,  en la que 0 indica “totalmente inaceptable “y 10 “totalmente aceptable”.</a:t>
            </a:r>
          </a:p>
          <a:p>
            <a:pPr marL="7938" lvl="1">
              <a:lnSpc>
                <a:spcPct val="111111"/>
              </a:lnSpc>
            </a:pPr>
            <a:r>
              <a:rPr lang="es-AR" sz="900" b="1" dirty="0">
                <a:solidFill>
                  <a:srgbClr val="004481"/>
                </a:solidFill>
                <a:latin typeface="BBVABentonSans"/>
              </a:rPr>
              <a:t>Base: total de casos (2.033)</a:t>
            </a:r>
          </a:p>
          <a:p>
            <a:pPr algn="l"/>
            <a:endParaRPr dirty="0">
              <a:solidFill>
                <a:srgbClr val="004481"/>
              </a:solidFill>
            </a:endParaRPr>
          </a:p>
        </p:txBody>
      </p:sp>
      <p:sp>
        <p:nvSpPr>
          <p:cNvPr id="4" name="CuadroTexto 3">
            <a:extLst>
              <a:ext uri="{FF2B5EF4-FFF2-40B4-BE49-F238E27FC236}">
                <a16:creationId xmlns:a16="http://schemas.microsoft.com/office/drawing/2014/main" id="{9AB92DC7-57EC-F740-F613-B123B83E8F93}"/>
              </a:ext>
            </a:extLst>
          </p:cNvPr>
          <p:cNvSpPr txBox="1"/>
          <p:nvPr/>
        </p:nvSpPr>
        <p:spPr>
          <a:xfrm>
            <a:off x="426263" y="1381649"/>
            <a:ext cx="2895426" cy="1754326"/>
          </a:xfrm>
          <a:prstGeom prst="rect">
            <a:avLst/>
          </a:prstGeom>
          <a:noFill/>
        </p:spPr>
        <p:txBody>
          <a:bodyPr wrap="square">
            <a:spAutoFit/>
          </a:bodyPr>
          <a:lstStyle/>
          <a:p>
            <a:pPr rtl="0" fontAlgn="base"/>
            <a:r>
              <a:rPr lang="es-ES" sz="1200" dirty="0">
                <a:solidFill>
                  <a:srgbClr val="666666"/>
                </a:solidFill>
                <a:latin typeface="BBVABentonSans"/>
                <a:ea typeface="+mn-ea"/>
              </a:rPr>
              <a:t>El nivel de aceptación del uso de animales para la alimentación y en investigaciones para mejorar la calidad de algunos alimentos se acentúa entre los hombres, los jóvenes, quienes expresan un alto nivel de religiosidad, se ubican ideológicamente en la derecha y entre quienes simpatizan con Vox y el PP. </a:t>
            </a:r>
          </a:p>
        </p:txBody>
      </p:sp>
    </p:spTree>
    <p:extLst>
      <p:ext uri="{BB962C8B-B14F-4D97-AF65-F5344CB8AC3E}">
        <p14:creationId xmlns:p14="http://schemas.microsoft.com/office/powerpoint/2010/main" val="35525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2560292311"/>
              </p:ext>
            </p:extLst>
          </p:nvPr>
        </p:nvGraphicFramePr>
        <p:xfrm>
          <a:off x="3884224" y="2031701"/>
          <a:ext cx="3233799" cy="2980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oogle Shape;195;p5">
            <a:extLst>
              <a:ext uri="{FF2B5EF4-FFF2-40B4-BE49-F238E27FC236}">
                <a16:creationId xmlns:a16="http://schemas.microsoft.com/office/drawing/2014/main" id="{B7CF55FC-11A7-F447-A32C-38FAEB5B752F}"/>
              </a:ext>
            </a:extLst>
          </p:cNvPr>
          <p:cNvGraphicFramePr/>
          <p:nvPr>
            <p:extLst>
              <p:ext uri="{D42A27DB-BD31-4B8C-83A1-F6EECF244321}">
                <p14:modId xmlns:p14="http://schemas.microsoft.com/office/powerpoint/2010/main" val="1631394188"/>
              </p:ext>
            </p:extLst>
          </p:nvPr>
        </p:nvGraphicFramePr>
        <p:xfrm>
          <a:off x="6716212" y="1981767"/>
          <a:ext cx="2009154" cy="3043829"/>
        </p:xfrm>
        <a:graphic>
          <a:graphicData uri="http://schemas.openxmlformats.org/drawingml/2006/chart">
            <c:chart xmlns:c="http://schemas.openxmlformats.org/drawingml/2006/chart" xmlns:r="http://schemas.openxmlformats.org/officeDocument/2006/relationships" r:id="rId4"/>
          </a:graphicData>
        </a:graphic>
      </p:graphicFrame>
      <p:sp>
        <p:nvSpPr>
          <p:cNvPr id="15" name="Título 1">
            <a:extLst>
              <a:ext uri="{FF2B5EF4-FFF2-40B4-BE49-F238E27FC236}">
                <a16:creationId xmlns:a16="http://schemas.microsoft.com/office/drawing/2014/main" id="{C512E493-962B-FB4D-AD7F-81AC3260AFE8}"/>
              </a:ext>
            </a:extLst>
          </p:cNvPr>
          <p:cNvSpPr txBox="1">
            <a:spLocks/>
          </p:cNvSpPr>
          <p:nvPr/>
        </p:nvSpPr>
        <p:spPr>
          <a:xfrm>
            <a:off x="513597" y="431528"/>
            <a:ext cx="3894901"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del uso de los animales en la alimentación</a:t>
            </a:r>
          </a:p>
        </p:txBody>
      </p:sp>
      <p:sp>
        <p:nvSpPr>
          <p:cNvPr id="20" name="CuadroTexto 19">
            <a:extLst>
              <a:ext uri="{FF2B5EF4-FFF2-40B4-BE49-F238E27FC236}">
                <a16:creationId xmlns:a16="http://schemas.microsoft.com/office/drawing/2014/main" id="{79D6D5C7-67BE-5640-8E4B-246E2B835AC5}"/>
              </a:ext>
            </a:extLst>
          </p:cNvPr>
          <p:cNvSpPr txBox="1"/>
          <p:nvPr/>
        </p:nvSpPr>
        <p:spPr>
          <a:xfrm>
            <a:off x="414794" y="1225398"/>
            <a:ext cx="2802468" cy="2133533"/>
          </a:xfrm>
          <a:prstGeom prst="rect">
            <a:avLst/>
          </a:prstGeom>
          <a:noFill/>
        </p:spPr>
        <p:txBody>
          <a:bodyPr wrap="square">
            <a:spAutoFit/>
          </a:bodyPr>
          <a:lstStyle/>
          <a:p>
            <a:pPr marL="7938" lvl="1">
              <a:lnSpc>
                <a:spcPts val="1600"/>
              </a:lnSpc>
              <a:spcBef>
                <a:spcPts val="600"/>
              </a:spcBef>
              <a:spcAft>
                <a:spcPts val="600"/>
              </a:spcAft>
              <a:buClr>
                <a:srgbClr val="00AAB4"/>
              </a:buClr>
              <a:buSzPct val="130000"/>
              <a:defRPr/>
            </a:pPr>
            <a:r>
              <a:rPr lang="es-ES_tradnl" sz="1200" kern="1200" dirty="0">
                <a:solidFill>
                  <a:srgbClr val="666666"/>
                </a:solidFill>
                <a:latin typeface="BBVABentonSans"/>
                <a:sym typeface="BBVABentonSansLight"/>
              </a:rPr>
              <a:t>La visión de la naturaleza también influye significativamente en la aceptación del uso de animales para la alimentación y, más aún, para investigaciones para mejorar la calidad de algunos alimentos. Aumenta entre aquellos que tienen una visión instrumental de la naturaleza y también entre quienes no perciben similitudes entre animales y seres humanos y quienes no tienen animales. </a:t>
            </a:r>
          </a:p>
        </p:txBody>
      </p:sp>
      <p:sp>
        <p:nvSpPr>
          <p:cNvPr id="11" name="Google Shape;189;p5">
            <a:extLst>
              <a:ext uri="{FF2B5EF4-FFF2-40B4-BE49-F238E27FC236}">
                <a16:creationId xmlns:a16="http://schemas.microsoft.com/office/drawing/2014/main" id="{4D9C96F1-C4D6-B844-81A2-AEE4BCA6A557}"/>
              </a:ext>
            </a:extLst>
          </p:cNvPr>
          <p:cNvSpPr txBox="1"/>
          <p:nvPr/>
        </p:nvSpPr>
        <p:spPr>
          <a:xfrm>
            <a:off x="6316025" y="1691138"/>
            <a:ext cx="2034935"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investigaciones para elevar la calidad de alimentos como carne, leche y huevos</a:t>
            </a:r>
          </a:p>
        </p:txBody>
      </p:sp>
      <p:sp>
        <p:nvSpPr>
          <p:cNvPr id="12" name="Google Shape;189;p5">
            <a:extLst>
              <a:ext uri="{FF2B5EF4-FFF2-40B4-BE49-F238E27FC236}">
                <a16:creationId xmlns:a16="http://schemas.microsoft.com/office/drawing/2014/main" id="{0CA98256-EE15-DC47-B0E5-E0DF4809334A}"/>
              </a:ext>
            </a:extLst>
          </p:cNvPr>
          <p:cNvSpPr txBox="1"/>
          <p:nvPr/>
        </p:nvSpPr>
        <p:spPr>
          <a:xfrm>
            <a:off x="4727495" y="1691139"/>
            <a:ext cx="1370531"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Para la alimentación de los seres humanos</a:t>
            </a:r>
          </a:p>
        </p:txBody>
      </p:sp>
      <p:sp>
        <p:nvSpPr>
          <p:cNvPr id="9" name="Google Shape;53;p3">
            <a:extLst>
              <a:ext uri="{FF2B5EF4-FFF2-40B4-BE49-F238E27FC236}">
                <a16:creationId xmlns:a16="http://schemas.microsoft.com/office/drawing/2014/main" id="{61D2E2AD-C427-6D43-AB5D-1857BFD06182}"/>
              </a:ext>
            </a:extLst>
          </p:cNvPr>
          <p:cNvSpPr txBox="1"/>
          <p:nvPr/>
        </p:nvSpPr>
        <p:spPr>
          <a:xfrm>
            <a:off x="3466809" y="969615"/>
            <a:ext cx="5073687"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¿Hasta qué punto le parece que es o no aceptable el uso de animales para cada una de las situaciones que le leo a continuación? </a:t>
            </a:r>
            <a:r>
              <a:rPr lang="es-AR" sz="900" dirty="0">
                <a:solidFill>
                  <a:srgbClr val="004481"/>
                </a:solidFill>
                <a:latin typeface="BBVABentonSans"/>
              </a:rPr>
              <a:t>Media en una escala de 0 a 10,  en la que 0 indica “totalmente inaceptable “y 10 “totalmente aceptable”. </a:t>
            </a:r>
            <a:r>
              <a:rPr lang="es-AR" sz="900" b="1" dirty="0">
                <a:solidFill>
                  <a:srgbClr val="004481"/>
                </a:solidFill>
                <a:latin typeface="BBVABentonSans"/>
              </a:rPr>
              <a:t>Base: total de casos (2.033)</a:t>
            </a:r>
          </a:p>
          <a:p>
            <a:endParaRPr dirty="0">
              <a:solidFill>
                <a:srgbClr val="004481"/>
              </a:solidFill>
            </a:endParaRPr>
          </a:p>
        </p:txBody>
      </p:sp>
    </p:spTree>
    <p:extLst>
      <p:ext uri="{BB962C8B-B14F-4D97-AF65-F5344CB8AC3E}">
        <p14:creationId xmlns:p14="http://schemas.microsoft.com/office/powerpoint/2010/main" val="151244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189;p5">
            <a:extLst>
              <a:ext uri="{FF2B5EF4-FFF2-40B4-BE49-F238E27FC236}">
                <a16:creationId xmlns:a16="http://schemas.microsoft.com/office/drawing/2014/main" id="{8D2E8A04-DEE0-C24B-AC41-7D4AE86070B4}"/>
              </a:ext>
            </a:extLst>
          </p:cNvPr>
          <p:cNvSpPr txBox="1"/>
          <p:nvPr/>
        </p:nvSpPr>
        <p:spPr>
          <a:xfrm>
            <a:off x="5286521" y="404169"/>
            <a:ext cx="1461086" cy="1745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Para la caza deportiva	</a:t>
            </a: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6548004" y="402766"/>
            <a:ext cx="1376048" cy="1745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el circo</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3679826" y="394691"/>
            <a:ext cx="1637775" cy="1745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En corridas de toros</a:t>
            </a:r>
          </a:p>
        </p:txBody>
      </p:sp>
      <p:sp>
        <p:nvSpPr>
          <p:cNvPr id="19" name="Título 1">
            <a:extLst>
              <a:ext uri="{FF2B5EF4-FFF2-40B4-BE49-F238E27FC236}">
                <a16:creationId xmlns:a16="http://schemas.microsoft.com/office/drawing/2014/main" id="{F6E2761D-035C-1745-9436-CDC38D24E3D2}"/>
              </a:ext>
            </a:extLst>
          </p:cNvPr>
          <p:cNvSpPr txBox="1">
            <a:spLocks/>
          </p:cNvSpPr>
          <p:nvPr/>
        </p:nvSpPr>
        <p:spPr>
          <a:xfrm>
            <a:off x="495429" y="431528"/>
            <a:ext cx="3270661"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del uso de los animales en espectáculos y entretenimiento</a:t>
            </a:r>
          </a:p>
        </p:txBody>
      </p:sp>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3680728081"/>
              </p:ext>
            </p:extLst>
          </p:nvPr>
        </p:nvGraphicFramePr>
        <p:xfrm>
          <a:off x="3257383" y="603295"/>
          <a:ext cx="2892686" cy="498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oogle Shape;195;p5">
            <a:extLst>
              <a:ext uri="{FF2B5EF4-FFF2-40B4-BE49-F238E27FC236}">
                <a16:creationId xmlns:a16="http://schemas.microsoft.com/office/drawing/2014/main" id="{A56D7DC5-E15F-3B46-AF07-902198E4B5B9}"/>
              </a:ext>
            </a:extLst>
          </p:cNvPr>
          <p:cNvGraphicFramePr/>
          <p:nvPr>
            <p:extLst>
              <p:ext uri="{D42A27DB-BD31-4B8C-83A1-F6EECF244321}">
                <p14:modId xmlns:p14="http://schemas.microsoft.com/office/powerpoint/2010/main" val="3129727908"/>
              </p:ext>
            </p:extLst>
          </p:nvPr>
        </p:nvGraphicFramePr>
        <p:xfrm>
          <a:off x="5121954" y="601412"/>
          <a:ext cx="2398257" cy="498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oogle Shape;195;p5">
            <a:extLst>
              <a:ext uri="{FF2B5EF4-FFF2-40B4-BE49-F238E27FC236}">
                <a16:creationId xmlns:a16="http://schemas.microsoft.com/office/drawing/2014/main" id="{4A5F82B9-737F-944D-9155-7C5D2E1FBBFB}"/>
              </a:ext>
            </a:extLst>
          </p:cNvPr>
          <p:cNvGraphicFramePr/>
          <p:nvPr>
            <p:extLst>
              <p:ext uri="{D42A27DB-BD31-4B8C-83A1-F6EECF244321}">
                <p14:modId xmlns:p14="http://schemas.microsoft.com/office/powerpoint/2010/main" val="546443163"/>
              </p:ext>
            </p:extLst>
          </p:nvPr>
        </p:nvGraphicFramePr>
        <p:xfrm>
          <a:off x="6418741" y="596152"/>
          <a:ext cx="2398257" cy="4987462"/>
        </p:xfrm>
        <a:graphic>
          <a:graphicData uri="http://schemas.openxmlformats.org/drawingml/2006/chart">
            <c:chart xmlns:c="http://schemas.openxmlformats.org/drawingml/2006/chart" xmlns:r="http://schemas.openxmlformats.org/officeDocument/2006/relationships" r:id="rId5"/>
          </a:graphicData>
        </a:graphic>
      </p:graphicFrame>
      <p:sp>
        <p:nvSpPr>
          <p:cNvPr id="17" name="Google Shape;53;p3">
            <a:extLst>
              <a:ext uri="{FF2B5EF4-FFF2-40B4-BE49-F238E27FC236}">
                <a16:creationId xmlns:a16="http://schemas.microsoft.com/office/drawing/2014/main" id="{5975F122-5A6D-B44D-840D-6F65EA899452}"/>
              </a:ext>
            </a:extLst>
          </p:cNvPr>
          <p:cNvSpPr txBox="1"/>
          <p:nvPr/>
        </p:nvSpPr>
        <p:spPr>
          <a:xfrm>
            <a:off x="492125" y="3392675"/>
            <a:ext cx="1994110"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¿Hasta qué punto le parece que es o no aceptable el uso de animales para cada una de las situaciones que le leo a continuación? </a:t>
            </a:r>
          </a:p>
          <a:p>
            <a:pPr algn="l"/>
            <a:r>
              <a:rPr lang="es-AR" sz="900" dirty="0">
                <a:solidFill>
                  <a:srgbClr val="004481"/>
                </a:solidFill>
                <a:latin typeface="BBVABentonSans"/>
              </a:rPr>
              <a:t>Media en una escala de 0 a 10,  en la que 0 indica “totalmente inaceptable “y 10 “totalmente aceptable”.</a:t>
            </a:r>
          </a:p>
          <a:p>
            <a:pPr marL="7938" lvl="1">
              <a:lnSpc>
                <a:spcPct val="111111"/>
              </a:lnSpc>
            </a:pPr>
            <a:r>
              <a:rPr lang="es-AR" sz="900" b="1" dirty="0">
                <a:solidFill>
                  <a:srgbClr val="004481"/>
                </a:solidFill>
                <a:latin typeface="BBVABentonSans"/>
              </a:rPr>
              <a:t>Base: total de casos (2.033)</a:t>
            </a:r>
          </a:p>
          <a:p>
            <a:pPr algn="l"/>
            <a:endParaRPr dirty="0">
              <a:solidFill>
                <a:srgbClr val="004481"/>
              </a:solidFill>
            </a:endParaRPr>
          </a:p>
        </p:txBody>
      </p:sp>
      <p:sp>
        <p:nvSpPr>
          <p:cNvPr id="4" name="CuadroTexto 3">
            <a:extLst>
              <a:ext uri="{FF2B5EF4-FFF2-40B4-BE49-F238E27FC236}">
                <a16:creationId xmlns:a16="http://schemas.microsoft.com/office/drawing/2014/main" id="{9AB92DC7-57EC-F740-F613-B123B83E8F93}"/>
              </a:ext>
            </a:extLst>
          </p:cNvPr>
          <p:cNvSpPr txBox="1"/>
          <p:nvPr/>
        </p:nvSpPr>
        <p:spPr>
          <a:xfrm>
            <a:off x="426263" y="1381649"/>
            <a:ext cx="2671990" cy="1938992"/>
          </a:xfrm>
          <a:prstGeom prst="rect">
            <a:avLst/>
          </a:prstGeom>
          <a:noFill/>
        </p:spPr>
        <p:txBody>
          <a:bodyPr wrap="square">
            <a:spAutoFit/>
          </a:bodyPr>
          <a:lstStyle/>
          <a:p>
            <a:pPr rtl="0" fontAlgn="base"/>
            <a:r>
              <a:rPr lang="es-ES" sz="1200" dirty="0">
                <a:solidFill>
                  <a:srgbClr val="666666"/>
                </a:solidFill>
                <a:latin typeface="BBVABentonSans"/>
                <a:ea typeface="+mn-ea"/>
              </a:rPr>
              <a:t>El rechazo hacia el uso de animales con fines vinculados al entretenimiento es trasversal. Ese rechazo es extremo entre quienes se ubican en la izquierda y el centro, simpatizan con Sumar y el PSOE y, aun persistiendo el rechazo, se hace menos marcado entre quienes se ubican en la derecha y simpatizan con  Vox y el PP. </a:t>
            </a:r>
          </a:p>
          <a:p>
            <a:pPr rtl="0" fontAlgn="base"/>
            <a:endParaRPr lang="es-ES" sz="1200" dirty="0">
              <a:solidFill>
                <a:srgbClr val="666666"/>
              </a:solidFill>
              <a:latin typeface="BBVABentonSans"/>
              <a:ea typeface="+mn-ea"/>
            </a:endParaRPr>
          </a:p>
        </p:txBody>
      </p:sp>
      <p:sp>
        <p:nvSpPr>
          <p:cNvPr id="12" name="Google Shape;189;p5">
            <a:extLst>
              <a:ext uri="{FF2B5EF4-FFF2-40B4-BE49-F238E27FC236}">
                <a16:creationId xmlns:a16="http://schemas.microsoft.com/office/drawing/2014/main" id="{04EA201B-C749-5449-AE62-4CD6DE05EF78}"/>
              </a:ext>
            </a:extLst>
          </p:cNvPr>
          <p:cNvSpPr txBox="1"/>
          <p:nvPr/>
        </p:nvSpPr>
        <p:spPr>
          <a:xfrm>
            <a:off x="7857047" y="403770"/>
            <a:ext cx="1220468"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Para el entretenimiento en fiestas locales</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14" name="Google Shape;195;p5">
            <a:extLst>
              <a:ext uri="{FF2B5EF4-FFF2-40B4-BE49-F238E27FC236}">
                <a16:creationId xmlns:a16="http://schemas.microsoft.com/office/drawing/2014/main" id="{0C2C7A85-EC61-E744-8FD2-5D3C49088C65}"/>
              </a:ext>
            </a:extLst>
          </p:cNvPr>
          <p:cNvGraphicFramePr/>
          <p:nvPr>
            <p:extLst>
              <p:ext uri="{D42A27DB-BD31-4B8C-83A1-F6EECF244321}">
                <p14:modId xmlns:p14="http://schemas.microsoft.com/office/powerpoint/2010/main" val="2422855393"/>
              </p:ext>
            </p:extLst>
          </p:nvPr>
        </p:nvGraphicFramePr>
        <p:xfrm>
          <a:off x="7679341" y="597156"/>
          <a:ext cx="2398257" cy="49874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1390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2241388277"/>
              </p:ext>
            </p:extLst>
          </p:nvPr>
        </p:nvGraphicFramePr>
        <p:xfrm>
          <a:off x="3137624" y="1885397"/>
          <a:ext cx="2952411" cy="2980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oogle Shape;195;p5">
            <a:extLst>
              <a:ext uri="{FF2B5EF4-FFF2-40B4-BE49-F238E27FC236}">
                <a16:creationId xmlns:a16="http://schemas.microsoft.com/office/drawing/2014/main" id="{B7CF55FC-11A7-F447-A32C-38FAEB5B752F}"/>
              </a:ext>
            </a:extLst>
          </p:cNvPr>
          <p:cNvGraphicFramePr/>
          <p:nvPr>
            <p:extLst>
              <p:ext uri="{D42A27DB-BD31-4B8C-83A1-F6EECF244321}">
                <p14:modId xmlns:p14="http://schemas.microsoft.com/office/powerpoint/2010/main" val="749723987"/>
              </p:ext>
            </p:extLst>
          </p:nvPr>
        </p:nvGraphicFramePr>
        <p:xfrm>
          <a:off x="5237665" y="1835463"/>
          <a:ext cx="1834328" cy="3043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oogle Shape;195;p5">
            <a:extLst>
              <a:ext uri="{FF2B5EF4-FFF2-40B4-BE49-F238E27FC236}">
                <a16:creationId xmlns:a16="http://schemas.microsoft.com/office/drawing/2014/main" id="{201CEE49-E72E-F54E-8C96-8DBE47394990}"/>
              </a:ext>
            </a:extLst>
          </p:cNvPr>
          <p:cNvGraphicFramePr/>
          <p:nvPr>
            <p:extLst>
              <p:ext uri="{D42A27DB-BD31-4B8C-83A1-F6EECF244321}">
                <p14:modId xmlns:p14="http://schemas.microsoft.com/office/powerpoint/2010/main" val="1569130699"/>
              </p:ext>
            </p:extLst>
          </p:nvPr>
        </p:nvGraphicFramePr>
        <p:xfrm>
          <a:off x="6386128" y="1822348"/>
          <a:ext cx="1834328" cy="3043829"/>
        </p:xfrm>
        <a:graphic>
          <a:graphicData uri="http://schemas.openxmlformats.org/drawingml/2006/chart">
            <c:chart xmlns:c="http://schemas.openxmlformats.org/drawingml/2006/chart" xmlns:r="http://schemas.openxmlformats.org/officeDocument/2006/relationships" r:id="rId5"/>
          </a:graphicData>
        </a:graphic>
      </p:graphicFrame>
      <p:sp>
        <p:nvSpPr>
          <p:cNvPr id="16" name="Google Shape;53;p3">
            <a:extLst>
              <a:ext uri="{FF2B5EF4-FFF2-40B4-BE49-F238E27FC236}">
                <a16:creationId xmlns:a16="http://schemas.microsoft.com/office/drawing/2014/main" id="{BFFABC8F-A2BD-0347-B2F1-88A568A84B92}"/>
              </a:ext>
            </a:extLst>
          </p:cNvPr>
          <p:cNvSpPr txBox="1"/>
          <p:nvPr/>
        </p:nvSpPr>
        <p:spPr>
          <a:xfrm>
            <a:off x="3466809" y="969615"/>
            <a:ext cx="5073687"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¿Hasta qué punto le parece que es o no aceptable el uso de animales para cada una de las situaciones que le leo a continuación? </a:t>
            </a:r>
            <a:r>
              <a:rPr lang="es-AR" sz="900" dirty="0">
                <a:solidFill>
                  <a:srgbClr val="004481"/>
                </a:solidFill>
                <a:latin typeface="BBVABentonSans"/>
              </a:rPr>
              <a:t>Media en una escala de 0 a 10,  en la que 0 indica “totalmente inaceptable “y 10 “totalmente aceptable”. </a:t>
            </a:r>
            <a:r>
              <a:rPr lang="es-AR" sz="900" b="1" dirty="0">
                <a:solidFill>
                  <a:srgbClr val="004481"/>
                </a:solidFill>
                <a:latin typeface="BBVABentonSans"/>
              </a:rPr>
              <a:t>Base: total de casos (2.033)</a:t>
            </a:r>
          </a:p>
          <a:p>
            <a:endParaRPr dirty="0">
              <a:solidFill>
                <a:srgbClr val="004481"/>
              </a:solidFill>
            </a:endParaRPr>
          </a:p>
        </p:txBody>
      </p:sp>
      <p:sp>
        <p:nvSpPr>
          <p:cNvPr id="20" name="CuadroTexto 19">
            <a:extLst>
              <a:ext uri="{FF2B5EF4-FFF2-40B4-BE49-F238E27FC236}">
                <a16:creationId xmlns:a16="http://schemas.microsoft.com/office/drawing/2014/main" id="{79D6D5C7-67BE-5640-8E4B-246E2B835AC5}"/>
              </a:ext>
            </a:extLst>
          </p:cNvPr>
          <p:cNvSpPr txBox="1"/>
          <p:nvPr/>
        </p:nvSpPr>
        <p:spPr>
          <a:xfrm>
            <a:off x="421684" y="1225398"/>
            <a:ext cx="2390604" cy="3108159"/>
          </a:xfrm>
          <a:prstGeom prst="rect">
            <a:avLst/>
          </a:prstGeom>
          <a:noFill/>
        </p:spPr>
        <p:txBody>
          <a:bodyPr wrap="square">
            <a:spAutoFit/>
          </a:bodyPr>
          <a:lstStyle/>
          <a:p>
            <a:pPr marL="7938" lvl="1">
              <a:lnSpc>
                <a:spcPts val="1600"/>
              </a:lnSpc>
              <a:spcBef>
                <a:spcPts val="600"/>
              </a:spcBef>
              <a:spcAft>
                <a:spcPts val="600"/>
              </a:spcAft>
              <a:buClr>
                <a:srgbClr val="00AAB4"/>
              </a:buClr>
              <a:buSzPct val="130000"/>
              <a:defRPr/>
            </a:pPr>
            <a:r>
              <a:rPr lang="es-ES_tradnl" sz="1200" kern="1200" dirty="0">
                <a:solidFill>
                  <a:srgbClr val="666666"/>
                </a:solidFill>
                <a:latin typeface="BBVABentonSans"/>
                <a:sym typeface="BBVABentonSansLight"/>
              </a:rPr>
              <a:t>La visión de la cercanía entre animales y seres humanos y, más aún, la visión instrumental de la naturaleza está claramente vinculada a la aceptación del uso de animales para fines de entretenimiento. </a:t>
            </a:r>
          </a:p>
          <a:p>
            <a:pPr marL="7938" lvl="1">
              <a:lnSpc>
                <a:spcPts val="1600"/>
              </a:lnSpc>
              <a:spcBef>
                <a:spcPts val="600"/>
              </a:spcBef>
              <a:spcAft>
                <a:spcPts val="600"/>
              </a:spcAft>
              <a:buClr>
                <a:srgbClr val="00AAB4"/>
              </a:buClr>
              <a:buSzPct val="130000"/>
              <a:defRPr/>
            </a:pPr>
            <a:r>
              <a:rPr lang="es-ES_tradnl" sz="1200" kern="1200" dirty="0">
                <a:solidFill>
                  <a:srgbClr val="666666"/>
                </a:solidFill>
                <a:latin typeface="BBVABentonSans"/>
                <a:sym typeface="BBVABentonSansLight"/>
              </a:rPr>
              <a:t>Aunque genera rechazo en todos los segmentos, el rechazo es menos marcado entre quienes tienen una visión instrumental de la naturaleza y perciben un menor nivel de continuidad entre animales y humanos. </a:t>
            </a:r>
          </a:p>
        </p:txBody>
      </p:sp>
      <p:sp>
        <p:nvSpPr>
          <p:cNvPr id="11" name="Google Shape;189;p5">
            <a:extLst>
              <a:ext uri="{FF2B5EF4-FFF2-40B4-BE49-F238E27FC236}">
                <a16:creationId xmlns:a16="http://schemas.microsoft.com/office/drawing/2014/main" id="{C36E9CB7-B2A5-B044-A776-C58F7E9504CF}"/>
              </a:ext>
            </a:extLst>
          </p:cNvPr>
          <p:cNvSpPr txBox="1"/>
          <p:nvPr/>
        </p:nvSpPr>
        <p:spPr>
          <a:xfrm>
            <a:off x="5173303" y="1620116"/>
            <a:ext cx="1461086" cy="1745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Para la caza deportiva	</a:t>
            </a:r>
          </a:p>
        </p:txBody>
      </p:sp>
      <p:sp>
        <p:nvSpPr>
          <p:cNvPr id="12" name="Google Shape;189;p5">
            <a:extLst>
              <a:ext uri="{FF2B5EF4-FFF2-40B4-BE49-F238E27FC236}">
                <a16:creationId xmlns:a16="http://schemas.microsoft.com/office/drawing/2014/main" id="{68DEC204-9C43-EE47-90E7-61AA15D4A3FB}"/>
              </a:ext>
            </a:extLst>
          </p:cNvPr>
          <p:cNvSpPr txBox="1"/>
          <p:nvPr/>
        </p:nvSpPr>
        <p:spPr>
          <a:xfrm>
            <a:off x="6434786" y="1618713"/>
            <a:ext cx="1376048" cy="1745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En el circo</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sp>
        <p:nvSpPr>
          <p:cNvPr id="17" name="Google Shape;189;p5">
            <a:extLst>
              <a:ext uri="{FF2B5EF4-FFF2-40B4-BE49-F238E27FC236}">
                <a16:creationId xmlns:a16="http://schemas.microsoft.com/office/drawing/2014/main" id="{99A562D6-ED0A-8847-862A-4CF0F8FE51E6}"/>
              </a:ext>
            </a:extLst>
          </p:cNvPr>
          <p:cNvSpPr txBox="1"/>
          <p:nvPr/>
        </p:nvSpPr>
        <p:spPr>
          <a:xfrm>
            <a:off x="3566608" y="1610638"/>
            <a:ext cx="1637775" cy="1745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En corridas de toros</a:t>
            </a:r>
          </a:p>
        </p:txBody>
      </p:sp>
      <p:sp>
        <p:nvSpPr>
          <p:cNvPr id="19" name="Google Shape;189;p5">
            <a:extLst>
              <a:ext uri="{FF2B5EF4-FFF2-40B4-BE49-F238E27FC236}">
                <a16:creationId xmlns:a16="http://schemas.microsoft.com/office/drawing/2014/main" id="{993691A1-5822-D748-8419-9BE3C7BADF1A}"/>
              </a:ext>
            </a:extLst>
          </p:cNvPr>
          <p:cNvSpPr txBox="1"/>
          <p:nvPr/>
        </p:nvSpPr>
        <p:spPr>
          <a:xfrm>
            <a:off x="7743829" y="1509989"/>
            <a:ext cx="1220468"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dirty="0">
                <a:solidFill>
                  <a:srgbClr val="004481"/>
                </a:solidFill>
                <a:latin typeface="BBVABentonSansLight"/>
                <a:sym typeface="BBVABentonSansLight"/>
              </a:rPr>
              <a:t>Para el entretenimiento en fiestas locales</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24" name="Google Shape;195;p5">
            <a:extLst>
              <a:ext uri="{FF2B5EF4-FFF2-40B4-BE49-F238E27FC236}">
                <a16:creationId xmlns:a16="http://schemas.microsoft.com/office/drawing/2014/main" id="{2A926794-2BC0-9044-930E-19BC2BB32F26}"/>
              </a:ext>
            </a:extLst>
          </p:cNvPr>
          <p:cNvGraphicFramePr/>
          <p:nvPr>
            <p:extLst>
              <p:ext uri="{D42A27DB-BD31-4B8C-83A1-F6EECF244321}">
                <p14:modId xmlns:p14="http://schemas.microsoft.com/office/powerpoint/2010/main" val="4094084597"/>
              </p:ext>
            </p:extLst>
          </p:nvPr>
        </p:nvGraphicFramePr>
        <p:xfrm>
          <a:off x="7635808" y="1828444"/>
          <a:ext cx="1834328" cy="3043829"/>
        </p:xfrm>
        <a:graphic>
          <a:graphicData uri="http://schemas.openxmlformats.org/drawingml/2006/chart">
            <c:chart xmlns:c="http://schemas.openxmlformats.org/drawingml/2006/chart" xmlns:r="http://schemas.openxmlformats.org/officeDocument/2006/relationships" r:id="rId6"/>
          </a:graphicData>
        </a:graphic>
      </p:graphicFrame>
      <p:sp>
        <p:nvSpPr>
          <p:cNvPr id="25" name="Título 1">
            <a:extLst>
              <a:ext uri="{FF2B5EF4-FFF2-40B4-BE49-F238E27FC236}">
                <a16:creationId xmlns:a16="http://schemas.microsoft.com/office/drawing/2014/main" id="{72FBBCEB-C049-714B-86FF-79095E3D7ED7}"/>
              </a:ext>
            </a:extLst>
          </p:cNvPr>
          <p:cNvSpPr txBox="1">
            <a:spLocks/>
          </p:cNvSpPr>
          <p:nvPr/>
        </p:nvSpPr>
        <p:spPr>
          <a:xfrm>
            <a:off x="495429" y="431528"/>
            <a:ext cx="3692213"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pPr>
            <a:r>
              <a:rPr lang="es-ES" sz="1800" dirty="0">
                <a:solidFill>
                  <a:srgbClr val="004481"/>
                </a:solidFill>
              </a:rPr>
              <a:t>Aceptación de usos de los animales en espectáculos y entretenimiento</a:t>
            </a:r>
          </a:p>
          <a:p>
            <a:pPr>
              <a:buClrTx/>
              <a:buFontTx/>
            </a:pPr>
            <a:endParaRPr lang="es-ES" sz="1800" dirty="0">
              <a:solidFill>
                <a:srgbClr val="004481"/>
              </a:solidFill>
            </a:endParaRPr>
          </a:p>
        </p:txBody>
      </p:sp>
    </p:spTree>
    <p:extLst>
      <p:ext uri="{BB962C8B-B14F-4D97-AF65-F5344CB8AC3E}">
        <p14:creationId xmlns:p14="http://schemas.microsoft.com/office/powerpoint/2010/main" val="3773615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189;p5">
            <a:extLst>
              <a:ext uri="{FF2B5EF4-FFF2-40B4-BE49-F238E27FC236}">
                <a16:creationId xmlns:a16="http://schemas.microsoft.com/office/drawing/2014/main" id="{8D2E8A04-DEE0-C24B-AC41-7D4AE86070B4}"/>
              </a:ext>
            </a:extLst>
          </p:cNvPr>
          <p:cNvSpPr txBox="1"/>
          <p:nvPr/>
        </p:nvSpPr>
        <p:spPr>
          <a:xfrm>
            <a:off x="5876571" y="267225"/>
            <a:ext cx="1461086"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buClrTx/>
              <a:defRPr/>
            </a:pPr>
            <a:r>
              <a:rPr lang="es-ES" dirty="0">
                <a:solidFill>
                  <a:srgbClr val="004481"/>
                </a:solidFill>
                <a:latin typeface="BBVABentonSansLight"/>
                <a:sym typeface="BBVABentonSansLight"/>
              </a:rPr>
              <a:t>En investigaciones para la producción de cosméticos</a:t>
            </a: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7379912" y="205773"/>
            <a:ext cx="1466884"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buClrTx/>
              <a:defRPr/>
            </a:pPr>
            <a:r>
              <a:rPr lang="es-ES" dirty="0">
                <a:solidFill>
                  <a:srgbClr val="004481"/>
                </a:solidFill>
                <a:latin typeface="BBVABentonSansLight"/>
                <a:sym typeface="BBVABentonSansLight"/>
              </a:rPr>
              <a:t>Para confeccionar abrigos de piel para los seres humanos</a:t>
            </a:r>
          </a:p>
          <a:p>
            <a:pPr lvl="0">
              <a:buClrTx/>
              <a:defRPr/>
            </a:pPr>
            <a:endParaRPr lang="es-ES" dirty="0">
              <a:solidFill>
                <a:srgbClr val="004481"/>
              </a:solidFill>
              <a:latin typeface="BBVABentonSansLight"/>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3659037" y="190142"/>
            <a:ext cx="2175279"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Para confeccionar ropa y complementos de vestir (cazadoras, zapatos, bolsos, carteras)	</a:t>
            </a:r>
          </a:p>
        </p:txBody>
      </p:sp>
      <p:sp>
        <p:nvSpPr>
          <p:cNvPr id="19" name="Título 1">
            <a:extLst>
              <a:ext uri="{FF2B5EF4-FFF2-40B4-BE49-F238E27FC236}">
                <a16:creationId xmlns:a16="http://schemas.microsoft.com/office/drawing/2014/main" id="{F6E2761D-035C-1745-9436-CDC38D24E3D2}"/>
              </a:ext>
            </a:extLst>
          </p:cNvPr>
          <p:cNvSpPr txBox="1">
            <a:spLocks/>
          </p:cNvSpPr>
          <p:nvPr/>
        </p:nvSpPr>
        <p:spPr>
          <a:xfrm>
            <a:off x="495430" y="431528"/>
            <a:ext cx="2826260"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 usos de los animales en vestimenta y cosmética</a:t>
            </a:r>
          </a:p>
        </p:txBody>
      </p:sp>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3764366814"/>
              </p:ext>
            </p:extLst>
          </p:nvPr>
        </p:nvGraphicFramePr>
        <p:xfrm>
          <a:off x="3766090" y="603295"/>
          <a:ext cx="3233799" cy="498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oogle Shape;195;p5">
            <a:extLst>
              <a:ext uri="{FF2B5EF4-FFF2-40B4-BE49-F238E27FC236}">
                <a16:creationId xmlns:a16="http://schemas.microsoft.com/office/drawing/2014/main" id="{A56D7DC5-E15F-3B46-AF07-902198E4B5B9}"/>
              </a:ext>
            </a:extLst>
          </p:cNvPr>
          <p:cNvGraphicFramePr/>
          <p:nvPr>
            <p:extLst>
              <p:ext uri="{D42A27DB-BD31-4B8C-83A1-F6EECF244321}">
                <p14:modId xmlns:p14="http://schemas.microsoft.com/office/powerpoint/2010/main" val="678429272"/>
              </p:ext>
            </p:extLst>
          </p:nvPr>
        </p:nvGraphicFramePr>
        <p:xfrm>
          <a:off x="5824448" y="601412"/>
          <a:ext cx="2681065" cy="498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oogle Shape;195;p5">
            <a:extLst>
              <a:ext uri="{FF2B5EF4-FFF2-40B4-BE49-F238E27FC236}">
                <a16:creationId xmlns:a16="http://schemas.microsoft.com/office/drawing/2014/main" id="{4A5F82B9-737F-944D-9155-7C5D2E1FBBFB}"/>
              </a:ext>
            </a:extLst>
          </p:cNvPr>
          <p:cNvGraphicFramePr/>
          <p:nvPr>
            <p:extLst>
              <p:ext uri="{D42A27DB-BD31-4B8C-83A1-F6EECF244321}">
                <p14:modId xmlns:p14="http://schemas.microsoft.com/office/powerpoint/2010/main" val="1074769321"/>
              </p:ext>
            </p:extLst>
          </p:nvPr>
        </p:nvGraphicFramePr>
        <p:xfrm>
          <a:off x="7230242" y="596152"/>
          <a:ext cx="2681065" cy="4987462"/>
        </p:xfrm>
        <a:graphic>
          <a:graphicData uri="http://schemas.openxmlformats.org/drawingml/2006/chart">
            <c:chart xmlns:c="http://schemas.openxmlformats.org/drawingml/2006/chart" xmlns:r="http://schemas.openxmlformats.org/officeDocument/2006/relationships" r:id="rId5"/>
          </a:graphicData>
        </a:graphic>
      </p:graphicFrame>
      <p:sp>
        <p:nvSpPr>
          <p:cNvPr id="17" name="Google Shape;53;p3">
            <a:extLst>
              <a:ext uri="{FF2B5EF4-FFF2-40B4-BE49-F238E27FC236}">
                <a16:creationId xmlns:a16="http://schemas.microsoft.com/office/drawing/2014/main" id="{5975F122-5A6D-B44D-840D-6F65EA899452}"/>
              </a:ext>
            </a:extLst>
          </p:cNvPr>
          <p:cNvSpPr txBox="1"/>
          <p:nvPr/>
        </p:nvSpPr>
        <p:spPr>
          <a:xfrm>
            <a:off x="492125" y="3392675"/>
            <a:ext cx="1994110"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pPr algn="l"/>
            <a:r>
              <a:rPr lang="es-AR" dirty="0">
                <a:solidFill>
                  <a:srgbClr val="004481"/>
                </a:solidFill>
              </a:rPr>
              <a:t>¿Hasta qué punto le parece que es o no aceptable el uso de animales para cada una de las situaciones que le leo a continuación? </a:t>
            </a:r>
          </a:p>
          <a:p>
            <a:pPr algn="l"/>
            <a:r>
              <a:rPr lang="es-AR" sz="900" dirty="0">
                <a:solidFill>
                  <a:srgbClr val="004481"/>
                </a:solidFill>
                <a:latin typeface="BBVABentonSans"/>
              </a:rPr>
              <a:t>Media en una escala de 0 a 10,  en la que 0 indica “totalmente inaceptable “y 10 “totalmente aceptable”.</a:t>
            </a:r>
          </a:p>
          <a:p>
            <a:pPr marL="7938" lvl="1">
              <a:lnSpc>
                <a:spcPct val="111111"/>
              </a:lnSpc>
            </a:pPr>
            <a:r>
              <a:rPr lang="es-AR" sz="900" b="1" dirty="0">
                <a:solidFill>
                  <a:srgbClr val="004481"/>
                </a:solidFill>
                <a:latin typeface="BBVABentonSans"/>
              </a:rPr>
              <a:t>Base: total de casos (2.033)</a:t>
            </a:r>
          </a:p>
          <a:p>
            <a:pPr algn="l"/>
            <a:endParaRPr dirty="0">
              <a:solidFill>
                <a:srgbClr val="004481"/>
              </a:solidFill>
            </a:endParaRPr>
          </a:p>
        </p:txBody>
      </p:sp>
      <p:sp>
        <p:nvSpPr>
          <p:cNvPr id="4" name="CuadroTexto 3">
            <a:extLst>
              <a:ext uri="{FF2B5EF4-FFF2-40B4-BE49-F238E27FC236}">
                <a16:creationId xmlns:a16="http://schemas.microsoft.com/office/drawing/2014/main" id="{9AB92DC7-57EC-F740-F613-B123B83E8F93}"/>
              </a:ext>
            </a:extLst>
          </p:cNvPr>
          <p:cNvSpPr txBox="1"/>
          <p:nvPr/>
        </p:nvSpPr>
        <p:spPr>
          <a:xfrm>
            <a:off x="426263" y="1381649"/>
            <a:ext cx="2895426" cy="1569660"/>
          </a:xfrm>
          <a:prstGeom prst="rect">
            <a:avLst/>
          </a:prstGeom>
          <a:noFill/>
        </p:spPr>
        <p:txBody>
          <a:bodyPr wrap="square">
            <a:spAutoFit/>
          </a:bodyPr>
          <a:lstStyle/>
          <a:p>
            <a:pPr rtl="0" fontAlgn="base"/>
            <a:r>
              <a:rPr lang="es-ES" sz="1200" dirty="0">
                <a:solidFill>
                  <a:srgbClr val="666666"/>
                </a:solidFill>
                <a:latin typeface="BBVABentonSans"/>
                <a:ea typeface="+mn-ea"/>
              </a:rPr>
              <a:t>El uso de animales con el propósito de confeccionar ropa, complementos, abrigos de piel o producir cosméticos suscita un rechazo trasversal. Es aún más extremo entre las mujeres, entre los de baja religiosidad, quienes se declaran de izquierda y simpatizan con Sumar y el PSOE. </a:t>
            </a:r>
          </a:p>
        </p:txBody>
      </p:sp>
    </p:spTree>
    <p:extLst>
      <p:ext uri="{BB962C8B-B14F-4D97-AF65-F5344CB8AC3E}">
        <p14:creationId xmlns:p14="http://schemas.microsoft.com/office/powerpoint/2010/main" val="87473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oogle Shape;195;p5">
            <a:extLst>
              <a:ext uri="{FF2B5EF4-FFF2-40B4-BE49-F238E27FC236}">
                <a16:creationId xmlns:a16="http://schemas.microsoft.com/office/drawing/2014/main" id="{2A717480-094D-374C-9FF3-9511B8629E90}"/>
              </a:ext>
            </a:extLst>
          </p:cNvPr>
          <p:cNvGraphicFramePr/>
          <p:nvPr>
            <p:extLst>
              <p:ext uri="{D42A27DB-BD31-4B8C-83A1-F6EECF244321}">
                <p14:modId xmlns:p14="http://schemas.microsoft.com/office/powerpoint/2010/main" val="1488840564"/>
              </p:ext>
            </p:extLst>
          </p:nvPr>
        </p:nvGraphicFramePr>
        <p:xfrm>
          <a:off x="3860000" y="1857965"/>
          <a:ext cx="3233799" cy="2980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oogle Shape;195;p5">
            <a:extLst>
              <a:ext uri="{FF2B5EF4-FFF2-40B4-BE49-F238E27FC236}">
                <a16:creationId xmlns:a16="http://schemas.microsoft.com/office/drawing/2014/main" id="{B7CF55FC-11A7-F447-A32C-38FAEB5B752F}"/>
              </a:ext>
            </a:extLst>
          </p:cNvPr>
          <p:cNvGraphicFramePr/>
          <p:nvPr>
            <p:extLst>
              <p:ext uri="{D42A27DB-BD31-4B8C-83A1-F6EECF244321}">
                <p14:modId xmlns:p14="http://schemas.microsoft.com/office/powerpoint/2010/main" val="3333341863"/>
              </p:ext>
            </p:extLst>
          </p:nvPr>
        </p:nvGraphicFramePr>
        <p:xfrm>
          <a:off x="6298369" y="1808031"/>
          <a:ext cx="2009154" cy="3043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oogle Shape;195;p5">
            <a:extLst>
              <a:ext uri="{FF2B5EF4-FFF2-40B4-BE49-F238E27FC236}">
                <a16:creationId xmlns:a16="http://schemas.microsoft.com/office/drawing/2014/main" id="{201CEE49-E72E-F54E-8C96-8DBE47394990}"/>
              </a:ext>
            </a:extLst>
          </p:cNvPr>
          <p:cNvGraphicFramePr/>
          <p:nvPr>
            <p:extLst>
              <p:ext uri="{D42A27DB-BD31-4B8C-83A1-F6EECF244321}">
                <p14:modId xmlns:p14="http://schemas.microsoft.com/office/powerpoint/2010/main" val="1467152907"/>
              </p:ext>
            </p:extLst>
          </p:nvPr>
        </p:nvGraphicFramePr>
        <p:xfrm>
          <a:off x="7583992" y="1794916"/>
          <a:ext cx="2009154" cy="3043829"/>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19">
            <a:extLst>
              <a:ext uri="{FF2B5EF4-FFF2-40B4-BE49-F238E27FC236}">
                <a16:creationId xmlns:a16="http://schemas.microsoft.com/office/drawing/2014/main" id="{79D6D5C7-67BE-5640-8E4B-246E2B835AC5}"/>
              </a:ext>
            </a:extLst>
          </p:cNvPr>
          <p:cNvSpPr txBox="1"/>
          <p:nvPr/>
        </p:nvSpPr>
        <p:spPr>
          <a:xfrm>
            <a:off x="385330" y="1302005"/>
            <a:ext cx="2906852" cy="1312795"/>
          </a:xfrm>
          <a:prstGeom prst="rect">
            <a:avLst/>
          </a:prstGeom>
          <a:noFill/>
        </p:spPr>
        <p:txBody>
          <a:bodyPr wrap="square">
            <a:spAutoFit/>
          </a:bodyPr>
          <a:lstStyle/>
          <a:p>
            <a:pPr marL="7938" lvl="1">
              <a:lnSpc>
                <a:spcPts val="1600"/>
              </a:lnSpc>
              <a:spcBef>
                <a:spcPts val="600"/>
              </a:spcBef>
              <a:spcAft>
                <a:spcPts val="600"/>
              </a:spcAft>
              <a:buClr>
                <a:srgbClr val="00AAB4"/>
              </a:buClr>
              <a:buSzPct val="130000"/>
              <a:defRPr/>
            </a:pPr>
            <a:r>
              <a:rPr lang="es-ES_tradnl" sz="1200" kern="1200" dirty="0">
                <a:solidFill>
                  <a:srgbClr val="666666"/>
                </a:solidFill>
                <a:latin typeface="BBVABentonSans"/>
                <a:sym typeface="BBVABentonSansLight"/>
              </a:rPr>
              <a:t>El rechazo generalizado hacia el uso de animales en vestimenta y cosmética se acentúa aún más entre quienes tienen una visión no materialista de la naturaleza y quienes perciben una mayor continuidad entre los animales y los seres humanos. </a:t>
            </a:r>
          </a:p>
        </p:txBody>
      </p:sp>
      <p:sp>
        <p:nvSpPr>
          <p:cNvPr id="11" name="Google Shape;53;p3">
            <a:extLst>
              <a:ext uri="{FF2B5EF4-FFF2-40B4-BE49-F238E27FC236}">
                <a16:creationId xmlns:a16="http://schemas.microsoft.com/office/drawing/2014/main" id="{216DF12E-99B7-E744-B5EA-E91FD39FBDA4}"/>
              </a:ext>
            </a:extLst>
          </p:cNvPr>
          <p:cNvSpPr txBox="1"/>
          <p:nvPr/>
        </p:nvSpPr>
        <p:spPr>
          <a:xfrm>
            <a:off x="3815177" y="844759"/>
            <a:ext cx="5073687" cy="5940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¿Hasta qué punto le parece que es o no aceptable el uso de animales para cada una de las situaciones que le leo a continuación? </a:t>
            </a:r>
            <a:r>
              <a:rPr lang="es-AR" sz="900" dirty="0">
                <a:solidFill>
                  <a:srgbClr val="004481"/>
                </a:solidFill>
                <a:latin typeface="BBVABentonSans"/>
              </a:rPr>
              <a:t>Media en una escala de 0 a 10,  en la que 0 indica “totalmente inaceptable “y 10 “totalmente aceptable”. </a:t>
            </a:r>
            <a:r>
              <a:rPr lang="es-AR" sz="900" b="1" dirty="0">
                <a:solidFill>
                  <a:srgbClr val="004481"/>
                </a:solidFill>
                <a:latin typeface="BBVABentonSans"/>
              </a:rPr>
              <a:t>Base: total de casos (2.033)</a:t>
            </a:r>
          </a:p>
          <a:p>
            <a:endParaRPr dirty="0">
              <a:solidFill>
                <a:srgbClr val="004481"/>
              </a:solidFill>
            </a:endParaRPr>
          </a:p>
        </p:txBody>
      </p:sp>
      <p:sp>
        <p:nvSpPr>
          <p:cNvPr id="12" name="Google Shape;189;p5">
            <a:extLst>
              <a:ext uri="{FF2B5EF4-FFF2-40B4-BE49-F238E27FC236}">
                <a16:creationId xmlns:a16="http://schemas.microsoft.com/office/drawing/2014/main" id="{52E43765-E931-E64B-9E7B-931E73F3120E}"/>
              </a:ext>
            </a:extLst>
          </p:cNvPr>
          <p:cNvSpPr txBox="1"/>
          <p:nvPr/>
        </p:nvSpPr>
        <p:spPr>
          <a:xfrm>
            <a:off x="5964792" y="1511314"/>
            <a:ext cx="1461086"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buClrTx/>
              <a:defRPr/>
            </a:pPr>
            <a:r>
              <a:rPr lang="es-ES" dirty="0">
                <a:solidFill>
                  <a:srgbClr val="004481"/>
                </a:solidFill>
                <a:latin typeface="BBVABentonSansLight"/>
                <a:sym typeface="BBVABentonSansLight"/>
              </a:rPr>
              <a:t>En investigaciones para la producción de cosméticos</a:t>
            </a:r>
          </a:p>
        </p:txBody>
      </p:sp>
      <p:sp>
        <p:nvSpPr>
          <p:cNvPr id="16" name="Google Shape;189;p5">
            <a:extLst>
              <a:ext uri="{FF2B5EF4-FFF2-40B4-BE49-F238E27FC236}">
                <a16:creationId xmlns:a16="http://schemas.microsoft.com/office/drawing/2014/main" id="{E6509387-DBA8-794E-96A4-6A77FC37EDB2}"/>
              </a:ext>
            </a:extLst>
          </p:cNvPr>
          <p:cNvSpPr txBox="1"/>
          <p:nvPr/>
        </p:nvSpPr>
        <p:spPr>
          <a:xfrm>
            <a:off x="7389779" y="1509911"/>
            <a:ext cx="1466884" cy="4515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a:buClrTx/>
              <a:defRPr/>
            </a:pPr>
            <a:r>
              <a:rPr lang="es-ES" dirty="0">
                <a:solidFill>
                  <a:srgbClr val="004481"/>
                </a:solidFill>
                <a:latin typeface="BBVABentonSansLight"/>
                <a:sym typeface="BBVABentonSansLight"/>
              </a:rPr>
              <a:t>Para confeccionar abrigos de piel para los seres humanos</a:t>
            </a:r>
          </a:p>
          <a:p>
            <a:pPr lvl="0">
              <a:buClrTx/>
              <a:defRPr/>
            </a:pPr>
            <a:endParaRPr lang="es-ES" dirty="0">
              <a:solidFill>
                <a:srgbClr val="004481"/>
              </a:solidFill>
              <a:latin typeface="BBVABentonSansLight"/>
              <a:sym typeface="BBVABentonSansLight"/>
            </a:endParaRPr>
          </a:p>
        </p:txBody>
      </p:sp>
      <p:sp>
        <p:nvSpPr>
          <p:cNvPr id="17" name="Google Shape;189;p5">
            <a:extLst>
              <a:ext uri="{FF2B5EF4-FFF2-40B4-BE49-F238E27FC236}">
                <a16:creationId xmlns:a16="http://schemas.microsoft.com/office/drawing/2014/main" id="{DFC27FC2-B44E-9848-BE84-678C6DC0C12C}"/>
              </a:ext>
            </a:extLst>
          </p:cNvPr>
          <p:cNvSpPr txBox="1"/>
          <p:nvPr/>
        </p:nvSpPr>
        <p:spPr>
          <a:xfrm>
            <a:off x="3766090" y="1513947"/>
            <a:ext cx="2175279" cy="3130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lvl="0">
              <a:buClrTx/>
              <a:defRPr/>
            </a:pPr>
            <a:r>
              <a:rPr lang="es-ES" sz="900" dirty="0">
                <a:solidFill>
                  <a:srgbClr val="004481"/>
                </a:solidFill>
                <a:latin typeface="BBVABentonSansLight"/>
                <a:sym typeface="BBVABentonSansLight"/>
              </a:rPr>
              <a:t>Para confeccionar ropa y complementos de vestir (cazadoras, zapatos, bolsos, carteras)	</a:t>
            </a:r>
          </a:p>
        </p:txBody>
      </p:sp>
      <p:sp>
        <p:nvSpPr>
          <p:cNvPr id="19" name="Título 1">
            <a:extLst>
              <a:ext uri="{FF2B5EF4-FFF2-40B4-BE49-F238E27FC236}">
                <a16:creationId xmlns:a16="http://schemas.microsoft.com/office/drawing/2014/main" id="{4EB77A07-A3BA-D741-A8BC-92B904D4316A}"/>
              </a:ext>
            </a:extLst>
          </p:cNvPr>
          <p:cNvSpPr txBox="1">
            <a:spLocks/>
          </p:cNvSpPr>
          <p:nvPr/>
        </p:nvSpPr>
        <p:spPr>
          <a:xfrm>
            <a:off x="495430" y="431528"/>
            <a:ext cx="2826260" cy="840154"/>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pPr>
            <a:r>
              <a:rPr lang="es-ES" sz="1800" dirty="0">
                <a:solidFill>
                  <a:srgbClr val="004481"/>
                </a:solidFill>
              </a:rPr>
              <a:t>Aceptación de usos de los animales en vestimenta y cosmética</a:t>
            </a:r>
          </a:p>
        </p:txBody>
      </p:sp>
    </p:spTree>
    <p:extLst>
      <p:ext uri="{BB962C8B-B14F-4D97-AF65-F5344CB8AC3E}">
        <p14:creationId xmlns:p14="http://schemas.microsoft.com/office/powerpoint/2010/main" val="1358166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Rectángulo redondeado">
            <a:hlinkClick r:id="rId3"/>
            <a:extLst>
              <a:ext uri="{FF2B5EF4-FFF2-40B4-BE49-F238E27FC236}">
                <a16:creationId xmlns:a16="http://schemas.microsoft.com/office/drawing/2014/main" id="{05EDEF7B-747A-251D-A68E-7240B43514CF}"/>
              </a:ext>
            </a:extLst>
          </p:cNvPr>
          <p:cNvSpPr/>
          <p:nvPr/>
        </p:nvSpPr>
        <p:spPr>
          <a:xfrm>
            <a:off x="394751" y="485775"/>
            <a:ext cx="6626181" cy="465138"/>
          </a:xfrm>
          <a:prstGeom prst="roundRect">
            <a:avLst>
              <a:gd name="adj" fmla="val 8332"/>
            </a:avLst>
          </a:prstGeom>
          <a:noFill/>
          <a:ln>
            <a:noFill/>
          </a:ln>
          <a:effectLst/>
          <a:scene3d>
            <a:camera prst="orthographicFront">
              <a:rot lat="0" lon="0" rev="0"/>
            </a:camera>
            <a:lightRig rig="threePt" dir="t"/>
          </a:scene3d>
          <a:sp3d prstMaterial="plastic"/>
        </p:spPr>
        <p:style>
          <a:lnRef idx="0">
            <a:schemeClr val="accent6"/>
          </a:lnRef>
          <a:fillRef idx="3">
            <a:schemeClr val="accent6"/>
          </a:fillRef>
          <a:effectRef idx="3">
            <a:schemeClr val="accent6"/>
          </a:effectRef>
          <a:fontRef idx="minor">
            <a:schemeClr val="lt1"/>
          </a:fontRef>
        </p:style>
        <p:txBody>
          <a:bodyPr anchor="ctr"/>
          <a:lstStyle/>
          <a:p>
            <a:pPr marL="0" marR="0" lvl="0" indent="6350" defTabSz="914400" rtl="0" eaLnBrk="1" fontAlgn="auto" latinLnBrk="0" hangingPunct="1">
              <a:lnSpc>
                <a:spcPts val="1800"/>
              </a:lnSpc>
              <a:spcBef>
                <a:spcPts val="600"/>
              </a:spcBef>
              <a:spcAft>
                <a:spcPts val="600"/>
              </a:spcAft>
              <a:buClrTx/>
              <a:buSzTx/>
              <a:buFontTx/>
              <a:buNone/>
              <a:tabLst/>
              <a:defRPr/>
            </a:pPr>
            <a:r>
              <a:rPr kumimoji="0" lang="es-ES" sz="2000" b="1" i="0" u="none" strike="noStrike" kern="1200" cap="none" spc="0" normalizeH="0" baseline="0" noProof="0" dirty="0">
                <a:ln>
                  <a:noFill/>
                </a:ln>
                <a:solidFill>
                  <a:srgbClr val="084481"/>
                </a:solidFill>
                <a:effectLst/>
                <a:uLnTx/>
                <a:uFillTx/>
                <a:latin typeface="BBVABentonSansLight"/>
                <a:ea typeface="+mn-ea"/>
                <a:cs typeface="+mn-cs"/>
                <a:sym typeface="BBVABentonSansLight"/>
              </a:rPr>
              <a:t>Ficha técnica</a:t>
            </a:r>
          </a:p>
        </p:txBody>
      </p:sp>
      <p:sp>
        <p:nvSpPr>
          <p:cNvPr id="12" name="3 CuadroTexto">
            <a:extLst>
              <a:ext uri="{FF2B5EF4-FFF2-40B4-BE49-F238E27FC236}">
                <a16:creationId xmlns:a16="http://schemas.microsoft.com/office/drawing/2014/main" id="{54309325-55C2-552F-88E0-41D78166792E}"/>
              </a:ext>
            </a:extLst>
          </p:cNvPr>
          <p:cNvSpPr txBox="1"/>
          <p:nvPr/>
        </p:nvSpPr>
        <p:spPr>
          <a:xfrm>
            <a:off x="492125" y="1131888"/>
            <a:ext cx="7869087" cy="3240246"/>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Ámbito geográfico del estudio: España.</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Universo: población general de 18 años y más.</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Método: encuesta telefónica asistida por ordenador. </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Tamaño y distribución de la muestra: 2.033 casos. Distribución de la muestra aleatoria y con selección del individuo según cuotas de sexo y edad. </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Error de muestreo: el error muestral estimado con un nivel de confianza del 95,5% y en el caso más desfavorable (p=q=0,5) es de +/- 2,2.  </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Fecha de realización del trabajo de campo: enero y febrero </a:t>
            </a:r>
            <a:r>
              <a:rPr kumimoji="0" lang="es-ES_tradnl" sz="1200" b="0" i="0" u="none" strike="noStrike" kern="1200" cap="none" spc="0" normalizeH="0" baseline="0" noProof="0">
                <a:ln>
                  <a:noFill/>
                </a:ln>
                <a:solidFill>
                  <a:srgbClr val="2A2A2A"/>
                </a:solidFill>
                <a:effectLst/>
                <a:uLnTx/>
                <a:uFillTx/>
                <a:latin typeface="BBVABentonSans"/>
                <a:ea typeface="+mn-ea"/>
                <a:cs typeface="+mn-cs"/>
                <a:sym typeface="BBVABentonSansLight"/>
              </a:rPr>
              <a:t>de 2025.</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endParaRP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El trabajo de campo ha sido coordinado y ejecutado por Imop Insight.</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El diseño del cuestionario y el análisis de los datos se han llevado a cabo por el Departamento de Estudios Sociales y Opinión Pública de la Fundación BBVA.  </a:t>
            </a:r>
          </a:p>
        </p:txBody>
      </p:sp>
    </p:spTree>
    <p:extLst>
      <p:ext uri="{BB962C8B-B14F-4D97-AF65-F5344CB8AC3E}">
        <p14:creationId xmlns:p14="http://schemas.microsoft.com/office/powerpoint/2010/main" val="246932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graphicFrame>
        <p:nvGraphicFramePr>
          <p:cNvPr id="35" name="Google Shape;35;p2"/>
          <p:cNvGraphicFramePr/>
          <p:nvPr/>
        </p:nvGraphicFramePr>
        <p:xfrm>
          <a:off x="3512935" y="1456051"/>
          <a:ext cx="3000000" cy="300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Google Shape;38;p2"/>
          <p:cNvSpPr txBox="1">
            <a:spLocks noGrp="1"/>
          </p:cNvSpPr>
          <p:nvPr>
            <p:ph type="title" idx="4294967295"/>
          </p:nvPr>
        </p:nvSpPr>
        <p:spPr>
          <a:xfrm>
            <a:off x="495429" y="814718"/>
            <a:ext cx="8305769" cy="4017674"/>
          </a:xfrm>
          <a:prstGeom prst="rect">
            <a:avLst/>
          </a:prstGeom>
          <a:noFill/>
          <a:ln>
            <a:noFill/>
          </a:ln>
        </p:spPr>
        <p:txBody>
          <a:bodyPr spcFirstLastPara="1" wrap="square" lIns="0" tIns="0" rIns="0" bIns="0" anchor="t" anchorCtr="0">
            <a:noAutofit/>
          </a:bodyPr>
          <a:lstStyle/>
          <a:p>
            <a:pPr marL="7938" lvl="1">
              <a:lnSpc>
                <a:spcPts val="1600"/>
              </a:lnSpc>
              <a:spcBef>
                <a:spcPts val="1000"/>
              </a:spcBef>
              <a:spcAft>
                <a:spcPts val="1000"/>
              </a:spcAft>
              <a:buClr>
                <a:srgbClr val="004481"/>
              </a:buClr>
              <a:buSzPct val="130000"/>
            </a:pPr>
            <a:r>
              <a:rPr lang="es-AR" sz="1200" dirty="0">
                <a:solidFill>
                  <a:srgbClr val="666666"/>
                </a:solidFill>
                <a:latin typeface="BBVABentonSans" pitchFamily="2" charset="77"/>
              </a:rPr>
              <a:t>Los valores medioambientalistas están presentes en la cultura de los españoles, que perciben la naturaleza como algo singular, en un delicado equilibrio que es necesario cuidar. Estos valores han desplazado en medida significativa la visión materialista o instrumental que prima el crecimiento económico, incluso si ello conlleva la explotación y dominio de la naturaleza. </a:t>
            </a:r>
            <a:br>
              <a:rPr lang="es-AR" sz="1200" dirty="0">
                <a:solidFill>
                  <a:srgbClr val="666666"/>
                </a:solidFill>
                <a:latin typeface="BBVABentonSans" pitchFamily="2" charset="77"/>
              </a:rPr>
            </a:br>
            <a:br>
              <a:rPr lang="es-AR" sz="1200" dirty="0">
                <a:solidFill>
                  <a:srgbClr val="666666"/>
                </a:solidFill>
                <a:latin typeface="BBVABentonSans" pitchFamily="2" charset="77"/>
              </a:rPr>
            </a:br>
            <a:r>
              <a:rPr lang="es-AR" sz="1200" dirty="0">
                <a:solidFill>
                  <a:srgbClr val="666666"/>
                </a:solidFill>
                <a:latin typeface="BBVABentonSans" pitchFamily="2" charset="77"/>
              </a:rPr>
              <a:t>Esta visión general de la naturaleza converge con una visión de los animales como un universo cercano, que comparte similitudes con los seres humanos en diferentes facetas. La mayoría de la población percibe un </a:t>
            </a:r>
            <a:r>
              <a:rPr lang="es-AR" sz="1200" i="1" dirty="0">
                <a:solidFill>
                  <a:srgbClr val="666666"/>
                </a:solidFill>
                <a:latin typeface="BBVABentonSans" pitchFamily="2" charset="77"/>
              </a:rPr>
              <a:t>continuum</a:t>
            </a:r>
            <a:r>
              <a:rPr lang="es-AR" sz="1200" dirty="0">
                <a:solidFill>
                  <a:srgbClr val="666666"/>
                </a:solidFill>
                <a:latin typeface="BBVABentonSans" pitchFamily="2" charset="77"/>
              </a:rPr>
              <a:t> humanos-animales en las dimensiones sensitiva-emocional y social-relacional. </a:t>
            </a:r>
            <a:br>
              <a:rPr lang="es-AR" sz="1200" dirty="0">
                <a:solidFill>
                  <a:srgbClr val="666666"/>
                </a:solidFill>
                <a:latin typeface="BBVABentonSans" pitchFamily="2" charset="77"/>
              </a:rPr>
            </a:br>
            <a:br>
              <a:rPr lang="es-AR" sz="1200" dirty="0">
                <a:solidFill>
                  <a:srgbClr val="666666"/>
                </a:solidFill>
                <a:latin typeface="BBVABentonSans" pitchFamily="2" charset="77"/>
              </a:rPr>
            </a:br>
            <a:r>
              <a:rPr lang="es-AR" sz="1200" dirty="0">
                <a:solidFill>
                  <a:srgbClr val="666666"/>
                </a:solidFill>
                <a:latin typeface="BBVABentonSans" pitchFamily="2" charset="77"/>
              </a:rPr>
              <a:t>En este marco, las percepciones sobre la legitimidad del uso de animales presentan un perfil dualista. Por un lado, hay un área de amplia aceptación, vinculada principalmente a su uso en la investigación veterinaria, seguida de la investigación médica y la científica, así como en la alimentación. Por el otro, existe una zona de amplio rechazo vinculado al uso de los animales para fines de entretenimiento (caza deportiva, fiestas locales, circo, corridas de toros) y estéticos (investigación para la producción de cosméticos, confección de ropa y complementos de vestir y de abrigos de piel).</a:t>
            </a:r>
            <a:br>
              <a:rPr lang="es-AR" sz="1200" dirty="0">
                <a:solidFill>
                  <a:srgbClr val="666666"/>
                </a:solidFill>
                <a:latin typeface="BBVABentonSans" pitchFamily="2" charset="77"/>
              </a:rPr>
            </a:br>
            <a:br>
              <a:rPr lang="es-AR" sz="1200" dirty="0">
                <a:solidFill>
                  <a:srgbClr val="666666"/>
                </a:solidFill>
                <a:latin typeface="BBVABentonSans" pitchFamily="2" charset="77"/>
              </a:rPr>
            </a:br>
            <a:r>
              <a:rPr lang="es-AR" sz="1200" dirty="0">
                <a:solidFill>
                  <a:srgbClr val="666666"/>
                </a:solidFill>
                <a:latin typeface="BBVABentonSans" pitchFamily="2" charset="77"/>
              </a:rPr>
              <a:t>La serie temporal refleja una consolidación y acentuación de la visión de continuidad entre los animales y los seres humanos. La aceptación del uso de animales en la investigación médica y la alimentación tiende a moderarse y se acentúa el rechazo hacia su uso con fines de entretenimiento, vestido y estéticos.</a:t>
            </a:r>
            <a:br>
              <a:rPr lang="es-AR" sz="1200" dirty="0">
                <a:solidFill>
                  <a:srgbClr val="666666"/>
                </a:solidFill>
                <a:latin typeface="BBVABentonSans" pitchFamily="2" charset="77"/>
              </a:rPr>
            </a:br>
            <a:r>
              <a:rPr lang="es-AR" sz="1200" dirty="0">
                <a:solidFill>
                  <a:srgbClr val="666666"/>
                </a:solidFill>
                <a:latin typeface="BBVABentonSans" pitchFamily="2" charset="77"/>
              </a:rPr>
              <a:t>	</a:t>
            </a:r>
            <a:br>
              <a:rPr lang="es-AR" sz="1200" dirty="0">
                <a:solidFill>
                  <a:srgbClr val="666666"/>
                </a:solidFill>
                <a:latin typeface="BBVABentonSans" pitchFamily="2" charset="77"/>
              </a:rPr>
            </a:br>
            <a:br>
              <a:rPr lang="es-AR" sz="1200" dirty="0">
                <a:solidFill>
                  <a:srgbClr val="666666"/>
                </a:solidFill>
                <a:latin typeface="BBVABentonSans" pitchFamily="2" charset="77"/>
              </a:rPr>
            </a:br>
            <a:endParaRPr lang="es-AR" sz="1200" dirty="0">
              <a:solidFill>
                <a:srgbClr val="666666"/>
              </a:solidFill>
              <a:latin typeface="BBVABentonSans" pitchFamily="2" charset="77"/>
            </a:endParaRPr>
          </a:p>
        </p:txBody>
      </p:sp>
      <p:sp>
        <p:nvSpPr>
          <p:cNvPr id="4" name="Título 1">
            <a:extLst>
              <a:ext uri="{FF2B5EF4-FFF2-40B4-BE49-F238E27FC236}">
                <a16:creationId xmlns:a16="http://schemas.microsoft.com/office/drawing/2014/main" id="{F7FC89DE-DED6-F440-A1C3-AA8038C712B7}"/>
              </a:ext>
            </a:extLst>
          </p:cNvPr>
          <p:cNvSpPr txBox="1">
            <a:spLocks/>
          </p:cNvSpPr>
          <p:nvPr/>
        </p:nvSpPr>
        <p:spPr>
          <a:xfrm>
            <a:off x="416704" y="472718"/>
            <a:ext cx="8055923" cy="342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a:solidFill>
                  <a:srgbClr val="004481"/>
                </a:solidFill>
              </a:rPr>
              <a:t>Principales conclusiones</a:t>
            </a:r>
          </a:p>
        </p:txBody>
      </p:sp>
    </p:spTree>
    <p:extLst>
      <p:ext uri="{BB962C8B-B14F-4D97-AF65-F5344CB8AC3E}">
        <p14:creationId xmlns:p14="http://schemas.microsoft.com/office/powerpoint/2010/main" val="357718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5903043" cy="1763211"/>
          </a:xfrm>
          <a:prstGeom prst="rect">
            <a:avLst/>
          </a:prstGeom>
        </p:spPr>
        <p:txBody>
          <a:bodyPr/>
          <a:lstStyle/>
          <a:p>
            <a:r>
              <a:rPr lang="es-ES" dirty="0">
                <a:solidFill>
                  <a:srgbClr val="FFFFFF"/>
                </a:solidFill>
              </a:rPr>
              <a:t>Visión de la naturaleza</a:t>
            </a:r>
          </a:p>
        </p:txBody>
      </p:sp>
    </p:spTree>
    <p:extLst>
      <p:ext uri="{BB962C8B-B14F-4D97-AF65-F5344CB8AC3E}">
        <p14:creationId xmlns:p14="http://schemas.microsoft.com/office/powerpoint/2010/main" val="33490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3;p3">
            <a:extLst>
              <a:ext uri="{FF2B5EF4-FFF2-40B4-BE49-F238E27FC236}">
                <a16:creationId xmlns:a16="http://schemas.microsoft.com/office/drawing/2014/main" id="{0320567D-EDC8-1A4F-B29E-FD94F972F404}"/>
              </a:ext>
            </a:extLst>
          </p:cNvPr>
          <p:cNvSpPr txBox="1"/>
          <p:nvPr/>
        </p:nvSpPr>
        <p:spPr>
          <a:xfrm>
            <a:off x="1400092" y="1650115"/>
            <a:ext cx="7023179" cy="506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¿Cuál es su grado de acuerdo o desacuerdo con cada una de las siguientes frases? </a:t>
            </a:r>
            <a:r>
              <a:rPr lang="es-AR" sz="900" dirty="0">
                <a:solidFill>
                  <a:srgbClr val="004481"/>
                </a:solidFill>
                <a:latin typeface="BBVABentonSans" pitchFamily="2" charset="77"/>
              </a:rPr>
              <a:t>Distribución y media en una escala de 0 a 10, en la que 0 significa “completamente en desacuerdo” y 10 “completamente de acuerdo”. Base: total de casos (2.033)</a:t>
            </a:r>
          </a:p>
          <a:p>
            <a:endParaRPr dirty="0">
              <a:solidFill>
                <a:srgbClr val="004481"/>
              </a:solidFill>
            </a:endParaRPr>
          </a:p>
        </p:txBody>
      </p:sp>
      <p:sp>
        <p:nvSpPr>
          <p:cNvPr id="10" name="Título 1">
            <a:extLst>
              <a:ext uri="{FF2B5EF4-FFF2-40B4-BE49-F238E27FC236}">
                <a16:creationId xmlns:a16="http://schemas.microsoft.com/office/drawing/2014/main" id="{FB7935E1-A0B2-6B41-BE1D-97D1EA76D4C2}"/>
              </a:ext>
            </a:extLst>
          </p:cNvPr>
          <p:cNvSpPr>
            <a:spLocks noGrp="1"/>
          </p:cNvSpPr>
          <p:nvPr>
            <p:ph type="title"/>
          </p:nvPr>
        </p:nvSpPr>
        <p:spPr>
          <a:xfrm>
            <a:off x="495429" y="472718"/>
            <a:ext cx="8055923" cy="342000"/>
          </a:xfrm>
        </p:spPr>
        <p:txBody>
          <a:bodyPr/>
          <a:lstStyle/>
          <a:p>
            <a:r>
              <a:rPr lang="es-ES" sz="1800" dirty="0">
                <a:solidFill>
                  <a:srgbClr val="004481"/>
                </a:solidFill>
              </a:rPr>
              <a:t>Visión medioambientalista</a:t>
            </a:r>
          </a:p>
        </p:txBody>
      </p:sp>
      <p:sp>
        <p:nvSpPr>
          <p:cNvPr id="13" name="3 CuadroTexto">
            <a:extLst>
              <a:ext uri="{FF2B5EF4-FFF2-40B4-BE49-F238E27FC236}">
                <a16:creationId xmlns:a16="http://schemas.microsoft.com/office/drawing/2014/main" id="{C54DFFBF-018F-C64C-9E66-A50C41C26674}"/>
              </a:ext>
            </a:extLst>
          </p:cNvPr>
          <p:cNvSpPr txBox="1"/>
          <p:nvPr/>
        </p:nvSpPr>
        <p:spPr>
          <a:xfrm>
            <a:off x="492125" y="784708"/>
            <a:ext cx="8401050" cy="81009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Los valores medioambientalistas suscitan una generalizada e intensa adhesión entre los españoles. Se atribuye a la naturaleza la imagen de singularidad, belleza, en equilibrio delicado e inspiradora de tranquilidad. En este marco, se cree que los seres humanos deben preservar la Tierra y la diversidad de plantas y animales. Se rechaza la dicotomía excluyente entre crecimiento económico y naturaleza, con claro predominio de la visión de que es posible crecer y a la vez proteger la naturaleza. </a:t>
            </a:r>
            <a:endParaRPr kumimoji="0" lang="es-ES_tradnl" sz="1200" b="0" i="0" u="none" strike="noStrike" kern="1200" cap="none" spc="0" normalizeH="0" baseline="0" noProof="0" dirty="0">
              <a:ln>
                <a:noFill/>
              </a:ln>
              <a:solidFill>
                <a:srgbClr val="666666"/>
              </a:solidFill>
              <a:effectLst/>
              <a:uLnTx/>
              <a:uFillTx/>
              <a:latin typeface="BBVABentonSans"/>
              <a:ea typeface="+mn-ea"/>
              <a:cs typeface="+mn-cs"/>
            </a:endParaRPr>
          </a:p>
        </p:txBody>
      </p:sp>
      <p:graphicFrame>
        <p:nvGraphicFramePr>
          <p:cNvPr id="16" name="Google Shape;195;p5">
            <a:extLst>
              <a:ext uri="{FF2B5EF4-FFF2-40B4-BE49-F238E27FC236}">
                <a16:creationId xmlns:a16="http://schemas.microsoft.com/office/drawing/2014/main" id="{DDBE3FCB-185D-864B-921C-3E723C2EC6A2}"/>
              </a:ext>
            </a:extLst>
          </p:cNvPr>
          <p:cNvGraphicFramePr/>
          <p:nvPr>
            <p:extLst>
              <p:ext uri="{D42A27DB-BD31-4B8C-83A1-F6EECF244321}">
                <p14:modId xmlns:p14="http://schemas.microsoft.com/office/powerpoint/2010/main" val="1762400330"/>
              </p:ext>
            </p:extLst>
          </p:nvPr>
        </p:nvGraphicFramePr>
        <p:xfrm>
          <a:off x="6052109" y="2087415"/>
          <a:ext cx="2511829" cy="2889966"/>
        </p:xfrm>
        <a:graphic>
          <a:graphicData uri="http://schemas.openxmlformats.org/drawingml/2006/chart">
            <c:chart xmlns:c="http://schemas.openxmlformats.org/drawingml/2006/chart" xmlns:r="http://schemas.openxmlformats.org/officeDocument/2006/relationships" r:id="rId2"/>
          </a:graphicData>
        </a:graphic>
      </p:graphicFrame>
      <p:sp>
        <p:nvSpPr>
          <p:cNvPr id="17" name="3 CuadroTexto">
            <a:extLst>
              <a:ext uri="{FF2B5EF4-FFF2-40B4-BE49-F238E27FC236}">
                <a16:creationId xmlns:a16="http://schemas.microsoft.com/office/drawing/2014/main" id="{31998AE2-B6F8-374D-A67B-439AC3BD20A5}"/>
              </a:ext>
            </a:extLst>
          </p:cNvPr>
          <p:cNvSpPr txBox="1"/>
          <p:nvPr/>
        </p:nvSpPr>
        <p:spPr>
          <a:xfrm>
            <a:off x="6297717" y="2000752"/>
            <a:ext cx="1443256" cy="1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solidFill>
                  <a:srgbClr val="004481"/>
                </a:solidFill>
              </a:rPr>
              <a:t>Valor medio</a:t>
            </a:r>
            <a:endParaRPr dirty="0">
              <a:solidFill>
                <a:srgbClr val="004481"/>
              </a:solidFill>
            </a:endParaRPr>
          </a:p>
        </p:txBody>
      </p:sp>
      <p:graphicFrame>
        <p:nvGraphicFramePr>
          <p:cNvPr id="8" name="Google Shape;195;p5">
            <a:extLst>
              <a:ext uri="{FF2B5EF4-FFF2-40B4-BE49-F238E27FC236}">
                <a16:creationId xmlns:a16="http://schemas.microsoft.com/office/drawing/2014/main" id="{F7C79A2E-42DF-7446-A88A-C53DECD2C98E}"/>
              </a:ext>
            </a:extLst>
          </p:cNvPr>
          <p:cNvGraphicFramePr/>
          <p:nvPr>
            <p:extLst>
              <p:ext uri="{D42A27DB-BD31-4B8C-83A1-F6EECF244321}">
                <p14:modId xmlns:p14="http://schemas.microsoft.com/office/powerpoint/2010/main" val="2547774710"/>
              </p:ext>
            </p:extLst>
          </p:nvPr>
        </p:nvGraphicFramePr>
        <p:xfrm>
          <a:off x="874338" y="1906791"/>
          <a:ext cx="6407310" cy="351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05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3;p3">
            <a:extLst>
              <a:ext uri="{FF2B5EF4-FFF2-40B4-BE49-F238E27FC236}">
                <a16:creationId xmlns:a16="http://schemas.microsoft.com/office/drawing/2014/main" id="{0320567D-EDC8-1A4F-B29E-FD94F972F404}"/>
              </a:ext>
            </a:extLst>
          </p:cNvPr>
          <p:cNvSpPr txBox="1"/>
          <p:nvPr/>
        </p:nvSpPr>
        <p:spPr>
          <a:xfrm>
            <a:off x="1400092" y="1650115"/>
            <a:ext cx="7023179" cy="506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¿Cuál es su grado de acuerdo o desacuerdo con cada una de las siguientes frases? </a:t>
            </a:r>
            <a:r>
              <a:rPr lang="es-AR" sz="900" dirty="0">
                <a:solidFill>
                  <a:srgbClr val="004481"/>
                </a:solidFill>
                <a:latin typeface="BBVABentonSans" pitchFamily="2" charset="77"/>
              </a:rPr>
              <a:t>Distribución y media en una escala de 0 a 10, en la que 0 significa “completamente en desacuerdo” y 10 “completamente de acuerdo”. Base: total de casos (2.033)</a:t>
            </a:r>
          </a:p>
          <a:p>
            <a:endParaRPr dirty="0">
              <a:solidFill>
                <a:srgbClr val="004481"/>
              </a:solidFill>
            </a:endParaRPr>
          </a:p>
        </p:txBody>
      </p:sp>
      <p:sp>
        <p:nvSpPr>
          <p:cNvPr id="10" name="Título 1">
            <a:extLst>
              <a:ext uri="{FF2B5EF4-FFF2-40B4-BE49-F238E27FC236}">
                <a16:creationId xmlns:a16="http://schemas.microsoft.com/office/drawing/2014/main" id="{FB7935E1-A0B2-6B41-BE1D-97D1EA76D4C2}"/>
              </a:ext>
            </a:extLst>
          </p:cNvPr>
          <p:cNvSpPr>
            <a:spLocks noGrp="1"/>
          </p:cNvSpPr>
          <p:nvPr>
            <p:ph type="title"/>
          </p:nvPr>
        </p:nvSpPr>
        <p:spPr>
          <a:xfrm>
            <a:off x="495429" y="472718"/>
            <a:ext cx="8055923" cy="342000"/>
          </a:xfrm>
        </p:spPr>
        <p:txBody>
          <a:bodyPr/>
          <a:lstStyle/>
          <a:p>
            <a:r>
              <a:rPr lang="es-ES" sz="1800" dirty="0">
                <a:solidFill>
                  <a:srgbClr val="004481"/>
                </a:solidFill>
              </a:rPr>
              <a:t>Visión materialista</a:t>
            </a:r>
          </a:p>
        </p:txBody>
      </p:sp>
      <p:sp>
        <p:nvSpPr>
          <p:cNvPr id="13" name="3 CuadroTexto">
            <a:extLst>
              <a:ext uri="{FF2B5EF4-FFF2-40B4-BE49-F238E27FC236}">
                <a16:creationId xmlns:a16="http://schemas.microsoft.com/office/drawing/2014/main" id="{C54DFFBF-018F-C64C-9E66-A50C41C26674}"/>
              </a:ext>
            </a:extLst>
          </p:cNvPr>
          <p:cNvSpPr txBox="1"/>
          <p:nvPr/>
        </p:nvSpPr>
        <p:spPr>
          <a:xfrm>
            <a:off x="492125" y="784708"/>
            <a:ext cx="8401050" cy="81009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Los valores medioambientalistas predominan claramente sobre la visión estrictamente utilitarista de la naturaleza. El uso y dominio de los animales por los humanos obtienen una muy baja aceptación y tampoco se cree que el crecimiento </a:t>
            </a:r>
            <a:r>
              <a:rPr lang="es-ES_tradnl" sz="1200" dirty="0" err="1">
                <a:solidFill>
                  <a:srgbClr val="666666"/>
                </a:solidFill>
                <a:latin typeface="BBVABentonSans"/>
              </a:rPr>
              <a:t>econ</a:t>
            </a:r>
            <a:r>
              <a:rPr lang="es-ES" sz="1200" dirty="0" err="1">
                <a:solidFill>
                  <a:srgbClr val="666666"/>
                </a:solidFill>
                <a:latin typeface="BBVABentonSans"/>
              </a:rPr>
              <a:t>ómico</a:t>
            </a:r>
            <a:r>
              <a:rPr lang="es-ES" sz="1200" dirty="0">
                <a:solidFill>
                  <a:srgbClr val="666666"/>
                </a:solidFill>
                <a:latin typeface="BBVABentonSans"/>
              </a:rPr>
              <a:t> deba primar sobre la protección de la naturaleza, si bien la explotación de la naturaleza para progresar divide las opiniones, al igual que l</a:t>
            </a:r>
            <a:r>
              <a:rPr lang="es-ES_tradnl" sz="1200" dirty="0">
                <a:solidFill>
                  <a:srgbClr val="666666"/>
                </a:solidFill>
                <a:latin typeface="BBVABentonSans"/>
              </a:rPr>
              <a:t>a idea de que las plantas existen para ser usadas por los seres humanos. </a:t>
            </a:r>
          </a:p>
        </p:txBody>
      </p:sp>
      <p:sp>
        <p:nvSpPr>
          <p:cNvPr id="17" name="3 CuadroTexto">
            <a:extLst>
              <a:ext uri="{FF2B5EF4-FFF2-40B4-BE49-F238E27FC236}">
                <a16:creationId xmlns:a16="http://schemas.microsoft.com/office/drawing/2014/main" id="{31998AE2-B6F8-374D-A67B-439AC3BD20A5}"/>
              </a:ext>
            </a:extLst>
          </p:cNvPr>
          <p:cNvSpPr txBox="1"/>
          <p:nvPr/>
        </p:nvSpPr>
        <p:spPr>
          <a:xfrm>
            <a:off x="6297717" y="1972629"/>
            <a:ext cx="1443256" cy="1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solidFill>
                  <a:srgbClr val="004481"/>
                </a:solidFill>
              </a:rPr>
              <a:t>Valor medio</a:t>
            </a:r>
            <a:endParaRPr dirty="0">
              <a:solidFill>
                <a:srgbClr val="004481"/>
              </a:solidFill>
            </a:endParaRPr>
          </a:p>
        </p:txBody>
      </p:sp>
      <p:graphicFrame>
        <p:nvGraphicFramePr>
          <p:cNvPr id="11" name="Google Shape;195;p5">
            <a:extLst>
              <a:ext uri="{FF2B5EF4-FFF2-40B4-BE49-F238E27FC236}">
                <a16:creationId xmlns:a16="http://schemas.microsoft.com/office/drawing/2014/main" id="{2EF581DD-901E-F444-8DA7-EADBB6A0826D}"/>
              </a:ext>
            </a:extLst>
          </p:cNvPr>
          <p:cNvGraphicFramePr/>
          <p:nvPr>
            <p:extLst>
              <p:ext uri="{D42A27DB-BD31-4B8C-83A1-F6EECF244321}">
                <p14:modId xmlns:p14="http://schemas.microsoft.com/office/powerpoint/2010/main" val="343714589"/>
              </p:ext>
            </p:extLst>
          </p:nvPr>
        </p:nvGraphicFramePr>
        <p:xfrm>
          <a:off x="6033375" y="2059145"/>
          <a:ext cx="2511829" cy="2889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oogle Shape;195;p5">
            <a:extLst>
              <a:ext uri="{FF2B5EF4-FFF2-40B4-BE49-F238E27FC236}">
                <a16:creationId xmlns:a16="http://schemas.microsoft.com/office/drawing/2014/main" id="{2E2051B9-1625-7340-937F-48F70A75D84C}"/>
              </a:ext>
            </a:extLst>
          </p:cNvPr>
          <p:cNvGraphicFramePr/>
          <p:nvPr>
            <p:extLst>
              <p:ext uri="{D42A27DB-BD31-4B8C-83A1-F6EECF244321}">
                <p14:modId xmlns:p14="http://schemas.microsoft.com/office/powerpoint/2010/main" val="984103126"/>
              </p:ext>
            </p:extLst>
          </p:nvPr>
        </p:nvGraphicFramePr>
        <p:xfrm>
          <a:off x="874338" y="1906791"/>
          <a:ext cx="6407310" cy="351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923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B7935E1-A0B2-6B41-BE1D-97D1EA76D4C2}"/>
              </a:ext>
            </a:extLst>
          </p:cNvPr>
          <p:cNvSpPr>
            <a:spLocks noGrp="1"/>
          </p:cNvSpPr>
          <p:nvPr>
            <p:ph type="title"/>
          </p:nvPr>
        </p:nvSpPr>
        <p:spPr>
          <a:xfrm>
            <a:off x="495429" y="472718"/>
            <a:ext cx="8055923" cy="342000"/>
          </a:xfrm>
        </p:spPr>
        <p:txBody>
          <a:bodyPr/>
          <a:lstStyle/>
          <a:p>
            <a:r>
              <a:rPr lang="es-ES" sz="1800" dirty="0">
                <a:solidFill>
                  <a:srgbClr val="004481"/>
                </a:solidFill>
              </a:rPr>
              <a:t>Visión materialista</a:t>
            </a:r>
          </a:p>
        </p:txBody>
      </p:sp>
      <p:sp>
        <p:nvSpPr>
          <p:cNvPr id="13" name="3 CuadroTexto">
            <a:extLst>
              <a:ext uri="{FF2B5EF4-FFF2-40B4-BE49-F238E27FC236}">
                <a16:creationId xmlns:a16="http://schemas.microsoft.com/office/drawing/2014/main" id="{C54DFFBF-018F-C64C-9E66-A50C41C26674}"/>
              </a:ext>
            </a:extLst>
          </p:cNvPr>
          <p:cNvSpPr txBox="1"/>
          <p:nvPr/>
        </p:nvSpPr>
        <p:spPr>
          <a:xfrm>
            <a:off x="492125" y="784708"/>
            <a:ext cx="5214992" cy="2938881"/>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buClr>
                <a:srgbClr val="00AAB4"/>
              </a:buClr>
              <a:buSzPct val="130000"/>
              <a:defRPr/>
            </a:pPr>
            <a:r>
              <a:rPr lang="es-ES_tradnl" sz="1200" kern="1200" dirty="0">
                <a:solidFill>
                  <a:srgbClr val="666666"/>
                </a:solidFill>
                <a:latin typeface="BBVABentonSans"/>
                <a:ea typeface="+mn-ea"/>
                <a:cs typeface="+mn-cs"/>
              </a:rPr>
              <a:t>La visión medioambientalista es trasversal a los diferentes grupos sociales, mientras que la visión materialista presenta mayores diferencias. Sumando el nivel de acuerdo con 5 indicadores (</a:t>
            </a:r>
            <a:r>
              <a:rPr lang="es-ES_tradnl" sz="1200" dirty="0">
                <a:solidFill>
                  <a:srgbClr val="666666"/>
                </a:solidFill>
                <a:latin typeface="BBVABentonSans"/>
              </a:rPr>
              <a:t>puntuaciones de 0 a 10 en cada ítem</a:t>
            </a:r>
            <a:r>
              <a:rPr lang="es-ES_tradnl" sz="1200" kern="1200" dirty="0">
                <a:solidFill>
                  <a:srgbClr val="666666"/>
                </a:solidFill>
                <a:latin typeface="BBVABentonSans"/>
                <a:ea typeface="+mn-ea"/>
                <a:cs typeface="+mn-cs"/>
              </a:rPr>
              <a:t>), se forma una escala con rango de 0 a 50, segmentable en tres grupos. Predomina claramente la visión no-materialista de la naturaleza (43%) y la intermedia (46%) sobre la materialista (11%). </a:t>
            </a:r>
            <a:r>
              <a:rPr lang="es-MX" sz="1200" kern="1200" dirty="0">
                <a:solidFill>
                  <a:srgbClr val="666666"/>
                </a:solidFill>
                <a:latin typeface="BBVABentonSans"/>
                <a:sym typeface="Calibri"/>
              </a:rPr>
              <a:t>La visión no-materialista de la naturaleza se incrementa entre las mujeres, los jóvenes, quienes tienen estudios de segundo y tercer grado, bajo nivel de religiosidad, entre quienes se identifican con la izquierda y, de manera más marcada, quienes simpatizan con Sumar. La visión materialista es minoritaria en todos los casos, aunque supera el 20% entre los de mayor edad, con un mayor nivel de religiosidad, quienes se ubican en la derecha y simpatizan con el PP y Vox. Quienes tienen animales en el hogar se caracterizan por una visión menos instrumental de la naturaleza que quienes no los tienen. </a:t>
            </a:r>
            <a:endParaRPr lang="es-ES_tradnl" sz="1200" kern="1200" dirty="0">
              <a:solidFill>
                <a:srgbClr val="666666"/>
              </a:solidFill>
              <a:latin typeface="BBVABentonSans"/>
              <a:ea typeface="+mn-ea"/>
              <a:cs typeface="+mn-cs"/>
            </a:endParaRPr>
          </a:p>
          <a:p>
            <a:pPr marL="7938" lvl="1" algn="just">
              <a:lnSpc>
                <a:spcPts val="1600"/>
              </a:lnSpc>
              <a:spcBef>
                <a:spcPts val="600"/>
              </a:spcBef>
              <a:buClr>
                <a:srgbClr val="00AAB4"/>
              </a:buClr>
              <a:buSzPct val="130000"/>
              <a:defRPr/>
            </a:pPr>
            <a:endParaRPr kumimoji="0" lang="es-ES_tradnl" sz="1200" b="0" i="0" u="none" strike="noStrike" kern="1200" cap="none" spc="0" normalizeH="0" baseline="0" noProof="0" dirty="0">
              <a:ln>
                <a:noFill/>
              </a:ln>
              <a:solidFill>
                <a:srgbClr val="666666"/>
              </a:solidFill>
              <a:effectLst/>
              <a:uLnTx/>
              <a:uFillTx/>
              <a:latin typeface="BBVABentonSans"/>
              <a:ea typeface="+mn-ea"/>
              <a:cs typeface="+mn-cs"/>
            </a:endParaRPr>
          </a:p>
        </p:txBody>
      </p:sp>
      <p:sp>
        <p:nvSpPr>
          <p:cNvPr id="19" name="Google Shape;277;p11">
            <a:extLst>
              <a:ext uri="{FF2B5EF4-FFF2-40B4-BE49-F238E27FC236}">
                <a16:creationId xmlns:a16="http://schemas.microsoft.com/office/drawing/2014/main" id="{B9B83EAA-E04D-6045-86AA-4171762ABC00}"/>
              </a:ext>
            </a:extLst>
          </p:cNvPr>
          <p:cNvSpPr/>
          <p:nvPr/>
        </p:nvSpPr>
        <p:spPr>
          <a:xfrm>
            <a:off x="412222" y="2018229"/>
            <a:ext cx="4280428" cy="1445113"/>
          </a:xfrm>
          <a:prstGeom prst="rect">
            <a:avLst/>
          </a:prstGeom>
          <a:noFill/>
          <a:ln>
            <a:noFill/>
          </a:ln>
        </p:spPr>
        <p:txBody>
          <a:bodyPr spcFirstLastPara="1" wrap="square" lIns="72000" tIns="72000" rIns="72000" bIns="72000" anchor="t" anchorCtr="0">
            <a:noAutofit/>
          </a:bodyPr>
          <a:lstStyle/>
          <a:p>
            <a:pPr marL="7938" lvl="1" indent="0" defTabSz="914400" eaLnBrk="1" fontAlgn="auto" latinLnBrk="0" hangingPunct="1">
              <a:lnSpc>
                <a:spcPts val="1600"/>
              </a:lnSpc>
              <a:spcBef>
                <a:spcPts val="600"/>
              </a:spcBef>
              <a:spcAft>
                <a:spcPts val="600"/>
              </a:spcAft>
              <a:buClr>
                <a:srgbClr val="00AAB4"/>
              </a:buClr>
              <a:buSzPct val="130000"/>
              <a:buFont typeface="Arial"/>
              <a:buNone/>
              <a:tabLst/>
              <a:defRPr/>
            </a:pPr>
            <a:endParaRPr lang="es-MX" sz="1200" kern="1200" dirty="0">
              <a:solidFill>
                <a:srgbClr val="666666"/>
              </a:solidFill>
              <a:latin typeface="BBVABentonSans"/>
              <a:ea typeface="+mn-ea"/>
              <a:cs typeface="+mn-cs"/>
            </a:endParaRPr>
          </a:p>
        </p:txBody>
      </p:sp>
      <p:graphicFrame>
        <p:nvGraphicFramePr>
          <p:cNvPr id="20" name="Google Shape;359;p17">
            <a:extLst>
              <a:ext uri="{FF2B5EF4-FFF2-40B4-BE49-F238E27FC236}">
                <a16:creationId xmlns:a16="http://schemas.microsoft.com/office/drawing/2014/main" id="{32DDC885-7052-8041-876B-0F0C5F4B4A70}"/>
              </a:ext>
            </a:extLst>
          </p:cNvPr>
          <p:cNvGraphicFramePr/>
          <p:nvPr>
            <p:extLst>
              <p:ext uri="{D42A27DB-BD31-4B8C-83A1-F6EECF244321}">
                <p14:modId xmlns:p14="http://schemas.microsoft.com/office/powerpoint/2010/main" val="2778511463"/>
              </p:ext>
            </p:extLst>
          </p:nvPr>
        </p:nvGraphicFramePr>
        <p:xfrm>
          <a:off x="805909" y="3475718"/>
          <a:ext cx="4692651" cy="1742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oogle Shape;195;p5">
            <a:extLst>
              <a:ext uri="{FF2B5EF4-FFF2-40B4-BE49-F238E27FC236}">
                <a16:creationId xmlns:a16="http://schemas.microsoft.com/office/drawing/2014/main" id="{BC169F17-7D7C-CF45-A40E-6D679EC035AD}"/>
              </a:ext>
            </a:extLst>
          </p:cNvPr>
          <p:cNvGraphicFramePr/>
          <p:nvPr>
            <p:extLst>
              <p:ext uri="{D42A27DB-BD31-4B8C-83A1-F6EECF244321}">
                <p14:modId xmlns:p14="http://schemas.microsoft.com/office/powerpoint/2010/main" val="1305234270"/>
              </p:ext>
            </p:extLst>
          </p:nvPr>
        </p:nvGraphicFramePr>
        <p:xfrm>
          <a:off x="5809040" y="485775"/>
          <a:ext cx="8262239" cy="4974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708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5903043" cy="1763211"/>
          </a:xfrm>
          <a:prstGeom prst="rect">
            <a:avLst/>
          </a:prstGeom>
        </p:spPr>
        <p:txBody>
          <a:bodyPr/>
          <a:lstStyle/>
          <a:p>
            <a:r>
              <a:rPr lang="es-ES" dirty="0">
                <a:solidFill>
                  <a:srgbClr val="FFFFFF"/>
                </a:solidFill>
              </a:rPr>
              <a:t>Visión de los animales: continuo mundo animal – seres humanos</a:t>
            </a:r>
          </a:p>
        </p:txBody>
      </p:sp>
    </p:spTree>
    <p:extLst>
      <p:ext uri="{BB962C8B-B14F-4D97-AF65-F5344CB8AC3E}">
        <p14:creationId xmlns:p14="http://schemas.microsoft.com/office/powerpoint/2010/main" val="389422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13" name="3 CuadroTexto">
            <a:extLst>
              <a:ext uri="{FF2B5EF4-FFF2-40B4-BE49-F238E27FC236}">
                <a16:creationId xmlns:a16="http://schemas.microsoft.com/office/drawing/2014/main" id="{08F6ED7E-4B8C-924C-9645-906172C39A99}"/>
              </a:ext>
            </a:extLst>
          </p:cNvPr>
          <p:cNvSpPr txBox="1"/>
          <p:nvPr/>
        </p:nvSpPr>
        <p:spPr>
          <a:xfrm>
            <a:off x="492125" y="834136"/>
            <a:ext cx="8401050" cy="61555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algn="just">
              <a:lnSpc>
                <a:spcPts val="1600"/>
              </a:lnSpc>
              <a:spcBef>
                <a:spcPts val="600"/>
              </a:spcBef>
              <a:spcAft>
                <a:spcPts val="600"/>
              </a:spcAft>
              <a:buClr>
                <a:srgbClr val="00AAB4"/>
              </a:buClr>
              <a:buSzPct val="130000"/>
              <a:defRPr/>
            </a:pPr>
            <a:r>
              <a:rPr lang="es-ES_tradnl" sz="1200" dirty="0">
                <a:solidFill>
                  <a:srgbClr val="666666"/>
                </a:solidFill>
                <a:latin typeface="BBVABentonSans"/>
              </a:rPr>
              <a:t>La mayoría de los españoles percibe un </a:t>
            </a:r>
            <a:r>
              <a:rPr lang="es-ES_tradnl" sz="1200" i="1" dirty="0">
                <a:solidFill>
                  <a:srgbClr val="666666"/>
                </a:solidFill>
                <a:latin typeface="BBVABentonSans"/>
              </a:rPr>
              <a:t>continuum</a:t>
            </a:r>
            <a:r>
              <a:rPr lang="es-ES_tradnl" sz="1200" dirty="0">
                <a:solidFill>
                  <a:srgbClr val="666666"/>
                </a:solidFill>
                <a:latin typeface="BBVABentonSans"/>
              </a:rPr>
              <a:t> entre el mundo animal y el de los humanos en la dimensión sensitiva-emocional y social-relacional, mientras que hay mas división respecto a la similitud en algunas facetas de la dimensión cognitiva y racional, como la capacidad de pensamiento y la planificación. </a:t>
            </a:r>
          </a:p>
        </p:txBody>
      </p:sp>
      <p:sp>
        <p:nvSpPr>
          <p:cNvPr id="16" name="Título 1">
            <a:extLst>
              <a:ext uri="{FF2B5EF4-FFF2-40B4-BE49-F238E27FC236}">
                <a16:creationId xmlns:a16="http://schemas.microsoft.com/office/drawing/2014/main" id="{9D49C937-2B8F-2F44-8CFA-BD621718C529}"/>
              </a:ext>
            </a:extLst>
          </p:cNvPr>
          <p:cNvSpPr txBox="1">
            <a:spLocks/>
          </p:cNvSpPr>
          <p:nvPr/>
        </p:nvSpPr>
        <p:spPr>
          <a:xfrm>
            <a:off x="495429" y="522146"/>
            <a:ext cx="8055923"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pPr>
              <a:buClrTx/>
              <a:buFontTx/>
              <a:buNone/>
            </a:pPr>
            <a:r>
              <a:rPr lang="es-ES" sz="1800" dirty="0">
                <a:solidFill>
                  <a:srgbClr val="004481"/>
                </a:solidFill>
                <a:latin typeface="BBVABentonSans"/>
              </a:rPr>
              <a:t>Visión de los animales: continuo mundo animal - humanos</a:t>
            </a:r>
          </a:p>
        </p:txBody>
      </p:sp>
      <p:sp>
        <p:nvSpPr>
          <p:cNvPr id="15" name="Google Shape;53;p3">
            <a:extLst>
              <a:ext uri="{FF2B5EF4-FFF2-40B4-BE49-F238E27FC236}">
                <a16:creationId xmlns:a16="http://schemas.microsoft.com/office/drawing/2014/main" id="{D71ECBEC-A93B-2440-AD8B-B1DD245CB086}"/>
              </a:ext>
            </a:extLst>
          </p:cNvPr>
          <p:cNvSpPr txBox="1"/>
          <p:nvPr/>
        </p:nvSpPr>
        <p:spPr>
          <a:xfrm>
            <a:off x="1072318" y="1566374"/>
            <a:ext cx="7023179" cy="506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dirty="0">
                <a:solidFill>
                  <a:srgbClr val="004481"/>
                </a:solidFill>
              </a:rPr>
              <a:t>¿Cuál es su grado de acuerdo o desacuerdo con cada una de las siguientes frases? </a:t>
            </a:r>
            <a:r>
              <a:rPr lang="es-AR" sz="900" dirty="0">
                <a:solidFill>
                  <a:srgbClr val="004481"/>
                </a:solidFill>
                <a:latin typeface="BBVABentonSans" pitchFamily="2" charset="77"/>
              </a:rPr>
              <a:t>Media en una escala de 0 a 10, en la que 0 significa “completamente en desacuerdo” y 10 “completamente de acuerdo”. Base: total de casos (2.033)</a:t>
            </a:r>
          </a:p>
          <a:p>
            <a:endParaRPr dirty="0">
              <a:solidFill>
                <a:srgbClr val="004481"/>
              </a:solidFill>
            </a:endParaRPr>
          </a:p>
        </p:txBody>
      </p:sp>
      <p:graphicFrame>
        <p:nvGraphicFramePr>
          <p:cNvPr id="18" name="Google Shape;195;p5">
            <a:extLst>
              <a:ext uri="{FF2B5EF4-FFF2-40B4-BE49-F238E27FC236}">
                <a16:creationId xmlns:a16="http://schemas.microsoft.com/office/drawing/2014/main" id="{BA5F8F6F-8995-AF4D-818F-906185C8E66C}"/>
              </a:ext>
            </a:extLst>
          </p:cNvPr>
          <p:cNvGraphicFramePr/>
          <p:nvPr>
            <p:extLst>
              <p:ext uri="{D42A27DB-BD31-4B8C-83A1-F6EECF244321}">
                <p14:modId xmlns:p14="http://schemas.microsoft.com/office/powerpoint/2010/main" val="1701335304"/>
              </p:ext>
            </p:extLst>
          </p:nvPr>
        </p:nvGraphicFramePr>
        <p:xfrm>
          <a:off x="155818" y="2084151"/>
          <a:ext cx="3000820" cy="3824114"/>
        </p:xfrm>
        <a:graphic>
          <a:graphicData uri="http://schemas.openxmlformats.org/drawingml/2006/chart">
            <c:chart xmlns:c="http://schemas.openxmlformats.org/drawingml/2006/chart" xmlns:r="http://schemas.openxmlformats.org/officeDocument/2006/relationships" r:id="rId3"/>
          </a:graphicData>
        </a:graphic>
      </p:graphicFrame>
      <p:sp>
        <p:nvSpPr>
          <p:cNvPr id="20" name="Google Shape;53;p3">
            <a:extLst>
              <a:ext uri="{FF2B5EF4-FFF2-40B4-BE49-F238E27FC236}">
                <a16:creationId xmlns:a16="http://schemas.microsoft.com/office/drawing/2014/main" id="{C60F3259-1550-534A-9516-FD411FDF91A2}"/>
              </a:ext>
            </a:extLst>
          </p:cNvPr>
          <p:cNvSpPr txBox="1"/>
          <p:nvPr/>
        </p:nvSpPr>
        <p:spPr>
          <a:xfrm>
            <a:off x="1328779" y="1939242"/>
            <a:ext cx="2279021" cy="1443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sz="1000" dirty="0">
                <a:solidFill>
                  <a:srgbClr val="004481"/>
                </a:solidFill>
                <a:latin typeface="BBVABentonSans" pitchFamily="2" charset="77"/>
              </a:rPr>
              <a:t>Dimensión cognitiva y racional</a:t>
            </a:r>
          </a:p>
          <a:p>
            <a:endParaRPr sz="1200" dirty="0">
              <a:solidFill>
                <a:srgbClr val="004481"/>
              </a:solidFill>
            </a:endParaRPr>
          </a:p>
        </p:txBody>
      </p:sp>
      <p:graphicFrame>
        <p:nvGraphicFramePr>
          <p:cNvPr id="21" name="Google Shape;195;p5">
            <a:extLst>
              <a:ext uri="{FF2B5EF4-FFF2-40B4-BE49-F238E27FC236}">
                <a16:creationId xmlns:a16="http://schemas.microsoft.com/office/drawing/2014/main" id="{1C2A6313-EF1D-D741-B626-4B2540BDE0D7}"/>
              </a:ext>
            </a:extLst>
          </p:cNvPr>
          <p:cNvGraphicFramePr/>
          <p:nvPr>
            <p:extLst>
              <p:ext uri="{D42A27DB-BD31-4B8C-83A1-F6EECF244321}">
                <p14:modId xmlns:p14="http://schemas.microsoft.com/office/powerpoint/2010/main" val="3632375714"/>
              </p:ext>
            </p:extLst>
          </p:nvPr>
        </p:nvGraphicFramePr>
        <p:xfrm>
          <a:off x="3284464" y="2080436"/>
          <a:ext cx="2636451" cy="3824114"/>
        </p:xfrm>
        <a:graphic>
          <a:graphicData uri="http://schemas.openxmlformats.org/drawingml/2006/chart">
            <c:chart xmlns:c="http://schemas.openxmlformats.org/drawingml/2006/chart" xmlns:r="http://schemas.openxmlformats.org/officeDocument/2006/relationships" r:id="rId4"/>
          </a:graphicData>
        </a:graphic>
      </p:graphicFrame>
      <p:sp>
        <p:nvSpPr>
          <p:cNvPr id="26" name="Google Shape;53;p3">
            <a:extLst>
              <a:ext uri="{FF2B5EF4-FFF2-40B4-BE49-F238E27FC236}">
                <a16:creationId xmlns:a16="http://schemas.microsoft.com/office/drawing/2014/main" id="{B7D749A2-432A-DC4A-B6DF-2FF21232C874}"/>
              </a:ext>
            </a:extLst>
          </p:cNvPr>
          <p:cNvSpPr txBox="1"/>
          <p:nvPr/>
        </p:nvSpPr>
        <p:spPr>
          <a:xfrm>
            <a:off x="3870034" y="1935527"/>
            <a:ext cx="2279021" cy="1443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sz="1000" dirty="0">
                <a:solidFill>
                  <a:srgbClr val="004481"/>
                </a:solidFill>
              </a:rPr>
              <a:t>Dimensión sensitiva-emocional</a:t>
            </a:r>
          </a:p>
          <a:p>
            <a:endParaRPr sz="1200" dirty="0">
              <a:solidFill>
                <a:srgbClr val="004481"/>
              </a:solidFill>
            </a:endParaRPr>
          </a:p>
        </p:txBody>
      </p:sp>
      <p:graphicFrame>
        <p:nvGraphicFramePr>
          <p:cNvPr id="27" name="Google Shape;195;p5">
            <a:extLst>
              <a:ext uri="{FF2B5EF4-FFF2-40B4-BE49-F238E27FC236}">
                <a16:creationId xmlns:a16="http://schemas.microsoft.com/office/drawing/2014/main" id="{02800C0B-7F5E-2742-B7AC-9FA83E756E06}"/>
              </a:ext>
            </a:extLst>
          </p:cNvPr>
          <p:cNvGraphicFramePr/>
          <p:nvPr>
            <p:extLst>
              <p:ext uri="{D42A27DB-BD31-4B8C-83A1-F6EECF244321}">
                <p14:modId xmlns:p14="http://schemas.microsoft.com/office/powerpoint/2010/main" val="2207108117"/>
              </p:ext>
            </p:extLst>
          </p:nvPr>
        </p:nvGraphicFramePr>
        <p:xfrm>
          <a:off x="6046822" y="2078248"/>
          <a:ext cx="2636451" cy="3824114"/>
        </p:xfrm>
        <a:graphic>
          <a:graphicData uri="http://schemas.openxmlformats.org/drawingml/2006/chart">
            <c:chart xmlns:c="http://schemas.openxmlformats.org/drawingml/2006/chart" xmlns:r="http://schemas.openxmlformats.org/officeDocument/2006/relationships" r:id="rId5"/>
          </a:graphicData>
        </a:graphic>
      </p:graphicFrame>
      <p:sp>
        <p:nvSpPr>
          <p:cNvPr id="28" name="Google Shape;53;p3">
            <a:extLst>
              <a:ext uri="{FF2B5EF4-FFF2-40B4-BE49-F238E27FC236}">
                <a16:creationId xmlns:a16="http://schemas.microsoft.com/office/drawing/2014/main" id="{4006C064-2DB0-8446-A211-E7C3E9E8EE57}"/>
              </a:ext>
            </a:extLst>
          </p:cNvPr>
          <p:cNvSpPr txBox="1"/>
          <p:nvPr/>
        </p:nvSpPr>
        <p:spPr>
          <a:xfrm>
            <a:off x="6632392" y="1942964"/>
            <a:ext cx="2279021" cy="1443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defTabSz="914400" eaLnBrk="1" fontAlgn="auto" latinLnBrk="0" hangingPunct="1">
              <a:buClr>
                <a:srgbClr val="072146"/>
              </a:buClr>
              <a:buSzPts val="1800"/>
              <a:buNone/>
              <a:tabLst/>
              <a:defRPr kumimoji="0" sz="1100" b="1" kern="0" spc="0" normalizeH="0" baseline="0">
                <a:ln>
                  <a:noFill/>
                </a:ln>
                <a:solidFill>
                  <a:srgbClr val="121212">
                    <a:lumMod val="50000"/>
                    <a:lumOff val="50000"/>
                  </a:srgbClr>
                </a:solidFill>
                <a:effectLst/>
                <a:uLnTx/>
                <a:uFillTx/>
                <a:latin typeface="BBVABentonSans" pitchFamily="2" charset="77"/>
              </a:defRPr>
            </a:lvl1pPr>
          </a:lstStyle>
          <a:p>
            <a:r>
              <a:rPr lang="es-AR" sz="1000" dirty="0">
                <a:solidFill>
                  <a:srgbClr val="004481"/>
                </a:solidFill>
              </a:rPr>
              <a:t>Dimensión relacional y social</a:t>
            </a:r>
          </a:p>
          <a:p>
            <a:endParaRPr sz="1200" dirty="0">
              <a:solidFill>
                <a:srgbClr val="004481"/>
              </a:solidFill>
            </a:endParaRPr>
          </a:p>
        </p:txBody>
      </p:sp>
    </p:spTree>
    <p:extLst>
      <p:ext uri="{BB962C8B-B14F-4D97-AF65-F5344CB8AC3E}">
        <p14:creationId xmlns:p14="http://schemas.microsoft.com/office/powerpoint/2010/main" val="1500530929"/>
      </p:ext>
    </p:extLst>
  </p:cSld>
  <p:clrMapOvr>
    <a:masterClrMapping/>
  </p:clrMapOvr>
</p:sld>
</file>

<file path=ppt/theme/theme1.xml><?xml version="1.0" encoding="utf-8"?>
<a:theme xmlns:a="http://schemas.openxmlformats.org/drawingml/2006/main" name="BBVA Plantilla 16-9">
  <a:themeElements>
    <a:clrScheme name="Personalizados 1">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4.xml><?xml version="1.0" encoding="utf-8"?>
<a:theme xmlns:a="http://schemas.openxmlformats.org/drawingml/2006/main" name="3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5.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3389</Words>
  <Application>Microsoft Macintosh PowerPoint</Application>
  <PresentationFormat>Presentación en pantalla (16:9)</PresentationFormat>
  <Paragraphs>134</Paragraphs>
  <Slides>26</Slides>
  <Notes>12</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26</vt:i4>
      </vt:variant>
    </vt:vector>
  </HeadingPairs>
  <TitlesOfParts>
    <vt:vector size="35" baseType="lpstr">
      <vt:lpstr>Arial</vt:lpstr>
      <vt:lpstr>BBVABentonSans</vt:lpstr>
      <vt:lpstr>BBVABentonSansLight</vt:lpstr>
      <vt:lpstr>BentonSansBBVA Book</vt:lpstr>
      <vt:lpstr>Calibri</vt:lpstr>
      <vt:lpstr>BBVA Plantilla 16-9</vt:lpstr>
      <vt:lpstr>Diseño personalizado</vt:lpstr>
      <vt:lpstr>1_BBVA Plantilla 16-9</vt:lpstr>
      <vt:lpstr>3_BBVA Plantilla 16-9</vt:lpstr>
      <vt:lpstr> Estudio Fundación BBVA  Percepciones de la naturaleza y los animales  Febrero 2025</vt:lpstr>
      <vt:lpstr>El Estudio “Percepciones de la naturaleza y los animales” de la Fundación BBVA examina un conjunto de percepciones, valores y actitudes hacia la naturaleza y los animales. Se presenta, en primer lugar, la visión de la naturaleza (valores medioambientalistas frente a valores instrumentales) y la visión de (dis)continuidad y (di)similitud entre los animales y los seres humanos.  En segundo término, el estudio se centra en una serie de ámbitos de relación de los humanos y los animales y las actitudes diferenciadas respecto a los usos de los animales en función de los propósitos específicos.  Además del perfil general o dominante se presentan las diferencias en las actitudes ante los animales atendiendo a factores sociodemográficos y culturales: la edad, el sexo, el nivel de estudios, el autoposicionamiento ideológico, la simpatía política por diferentes partidos y los valores generales de la visión de la naturaleza y la cercanía con el mundo animal. En algunos casos, se ofrecen datos de la serie temporal de estudios previos de la Fundación BBVA, que permiten dibujar las tendencias en el mapa de creencias y actitudes.   La información empírica ha sido obtenida a través de una encuesta telefónica a una muestra de 2.033 personas de 18 y más años, representativa de la población en España. El trabajo de campo ha sido realizado por Imop Insights en enero y febrero de 2025. El diseño del cuestionario y el análisis de los datos ha sido llevado a cabo por el Departamento de Estudios Sociales y Opinión Pública de la Fundación BBVA. </vt:lpstr>
      <vt:lpstr>Los valores medioambientalistas están presentes en la cultura de los españoles, que perciben la naturaleza como algo singular, en un delicado equilibrio que es necesario cuidar. Estos valores han desplazado en medida significativa la visión materialista o instrumental que prima el crecimiento económico, incluso si ello conlleva la explotación y dominio de la naturaleza.   Esta visión general de la naturaleza converge con una visión de los animales como un universo cercano, que comparte similitudes con los seres humanos en diferentes facetas. La mayoría de la población percibe un continuum humanos-animales en las dimensiones sensitiva-emocional y social-relacional.   En este marco, las percepciones sobre la legitimidad del uso de animales presentan un perfil dualista. Por un lado, hay un área de amplia aceptación, vinculada principalmente a su uso en la investigación veterinaria, seguida de la investigación médica y la científica, así como en la alimentación. Por el otro, existe una zona de amplio rechazo vinculado al uso de los animales para fines de entretenimiento (caza deportiva, fiestas locales, circo, corridas de toros) y estéticos (investigación para la producción de cosméticos, confección de ropa y complementos de vestir y de abrigos de piel).  La serie temporal refleja una consolidación y acentuación de la visión de continuidad entre los animales y los seres humanos. La aceptación del uso de animales en la investigación médica y la alimentación tiende a moderarse y se acentúa el rechazo hacia su uso con fines de entretenimiento, vestido y estéticos.    </vt:lpstr>
      <vt:lpstr>Visión de la naturaleza</vt:lpstr>
      <vt:lpstr>Visión medioambientalista</vt:lpstr>
      <vt:lpstr>Visión materialista</vt:lpstr>
      <vt:lpstr>Visión materialista</vt:lpstr>
      <vt:lpstr>Visión de los animales: continuo mundo animal – seres humanos</vt:lpstr>
      <vt:lpstr>Presentación de PowerPoint</vt:lpstr>
      <vt:lpstr>Presentación de PowerPoint</vt:lpstr>
      <vt:lpstr>Presentación de PowerPoint</vt:lpstr>
      <vt:lpstr>Presentación de PowerPoint</vt:lpstr>
      <vt:lpstr>Presentación de PowerPoint</vt:lpstr>
      <vt:lpstr>Presentación de PowerPoint</vt:lpstr>
      <vt:lpstr>Mapa de aceptabilidad de usos de los animales por los seres humanos</vt:lpstr>
      <vt:lpstr>Aceptación de usos de los animales</vt:lpstr>
      <vt:lpstr>Aceptación de usos de los animales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2025-02-22T19:32:04Z</dcterms:created>
  <dcterms:modified xsi:type="dcterms:W3CDTF">2025-02-26T10:31:45Z</dcterms:modified>
</cp:coreProperties>
</file>